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Rubik Bold" charset="1" panose="00000800000000000000"/>
      <p:regular r:id="rId30"/>
    </p:embeddedFont>
    <p:embeddedFont>
      <p:font typeface="Rubik" charset="1" panose="00000000000000000000"/>
      <p:regular r:id="rId31"/>
    </p:embeddedFont>
    <p:embeddedFont>
      <p:font typeface="Canva Sans" charset="1" panose="020B0503030501040103"/>
      <p:regular r:id="rId32"/>
    </p:embeddedFont>
    <p:embeddedFont>
      <p:font typeface="Dangwa" charset="1" panose="00000000000000000000"/>
      <p:regular r:id="rId33"/>
    </p:embeddedFont>
    <p:embeddedFont>
      <p:font typeface="Rubik Medium" charset="1" panose="00000600000000000000"/>
      <p:regular r:id="rId34"/>
    </p:embeddedFont>
    <p:embeddedFont>
      <p:font typeface="Fira Code" charset="1" panose="020B0809050000020004"/>
      <p:regular r:id="rId35"/>
    </p:embeddedFont>
    <p:embeddedFont>
      <p:font typeface="Canva Sans Bold" charset="1" panose="020B0803030501040103"/>
      <p:regular r:id="rId36"/>
    </p:embeddedFont>
    <p:embeddedFont>
      <p:font typeface="Rubik Light" charset="1" panose="000004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Relationship Id="rId5" Target="../media/VAG4gb-3iyo.mp4" Type="http://schemas.openxmlformats.org/officeDocument/2006/relationships/video"/><Relationship Id="rId6" Target="../media/VAG4gb-3iyo.mp4" Type="http://schemas.microsoft.com/office/2007/relationships/media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7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7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../media/image34.pn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7.png" Type="http://schemas.openxmlformats.org/officeDocument/2006/relationships/image"/><Relationship Id="rId4" Target="../media/image35.pn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2" Target="../media/image11.png" Type="http://schemas.openxmlformats.org/officeDocument/2006/relationships/image"/><Relationship Id="rId3" Target="../media/image17.png" Type="http://schemas.openxmlformats.org/officeDocument/2006/relationships/image"/><Relationship Id="rId4" Target="../media/image36.jpeg" Type="http://schemas.openxmlformats.org/officeDocument/2006/relationships/image"/><Relationship Id="rId5" Target="../media/VAG4IbNn5Hw.mp4" Type="http://schemas.openxmlformats.org/officeDocument/2006/relationships/video"/><Relationship Id="rId6" Target="../media/VAG4IbNn5Hw.mp4" Type="http://schemas.microsoft.com/office/2007/relationships/media"/><Relationship Id="rId7" Target="../media/image37.jpeg" Type="http://schemas.openxmlformats.org/officeDocument/2006/relationships/image"/><Relationship Id="rId8" Target="../media/VAG4IaHdEuw.mp4" Type="http://schemas.openxmlformats.org/officeDocument/2006/relationships/video"/><Relationship Id="rId9" Target="../media/VAG4IaHdEuw.mp4" Type="http://schemas.microsoft.com/office/2007/relationships/media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7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7.pn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7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7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7.pn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7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7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7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2" Target="../media/image19.png" Type="http://schemas.openxmlformats.org/officeDocument/2006/relationships/image"/><Relationship Id="rId3" Target="../media/image11.png" Type="http://schemas.openxmlformats.org/officeDocument/2006/relationships/image"/><Relationship Id="rId4" Target="../media/image17.pn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svg" Type="http://schemas.openxmlformats.org/officeDocument/2006/relationships/image"/><Relationship Id="rId12" Target="../media/image28.png" Type="http://schemas.openxmlformats.org/officeDocument/2006/relationships/image"/><Relationship Id="rId2" Target="../media/image11.png" Type="http://schemas.openxmlformats.org/officeDocument/2006/relationships/image"/><Relationship Id="rId3" Target="../media/image17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7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2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7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0B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63709" y="-701873"/>
            <a:ext cx="6883434" cy="3001517"/>
          </a:xfrm>
          <a:custGeom>
            <a:avLst/>
            <a:gdLst/>
            <a:ahLst/>
            <a:cxnLst/>
            <a:rect r="r" b="b" t="t" l="l"/>
            <a:pathLst>
              <a:path h="3001517" w="6883434">
                <a:moveTo>
                  <a:pt x="0" y="0"/>
                </a:moveTo>
                <a:lnTo>
                  <a:pt x="6883434" y="0"/>
                </a:lnTo>
                <a:lnTo>
                  <a:pt x="6883434" y="3001517"/>
                </a:lnTo>
                <a:lnTo>
                  <a:pt x="0" y="30015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185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911615" y="6565876"/>
            <a:ext cx="3122195" cy="4456547"/>
          </a:xfrm>
          <a:custGeom>
            <a:avLst/>
            <a:gdLst/>
            <a:ahLst/>
            <a:cxnLst/>
            <a:rect r="r" b="b" t="t" l="l"/>
            <a:pathLst>
              <a:path h="4456547" w="3122195">
                <a:moveTo>
                  <a:pt x="0" y="4456547"/>
                </a:moveTo>
                <a:lnTo>
                  <a:pt x="3122196" y="4456547"/>
                </a:lnTo>
                <a:lnTo>
                  <a:pt x="3122196" y="0"/>
                </a:lnTo>
                <a:lnTo>
                  <a:pt x="0" y="0"/>
                </a:lnTo>
                <a:lnTo>
                  <a:pt x="0" y="4456547"/>
                </a:lnTo>
                <a:close/>
              </a:path>
            </a:pathLst>
          </a:custGeom>
          <a:blipFill>
            <a:blip r:embed="rId3"/>
            <a:stretch>
              <a:fillRect l="-103320" t="-48572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43559" y="2671833"/>
            <a:ext cx="16000882" cy="4943334"/>
            <a:chOff x="0" y="0"/>
            <a:chExt cx="21334509" cy="6591111"/>
          </a:xfrm>
        </p:grpSpPr>
        <p:pic>
          <p:nvPicPr>
            <p:cNvPr name="Picture 5" id="5">
              <a:hlinkClick action="ppaction://media"/>
            </p:cNvPr>
            <p:cNvPicPr>
              <a:picLocks noChangeAspect="true"/>
            </p:cNvPicPr>
            <p:nvPr>
              <a:videoFile r:link="rId5"/>
              <p:extLst>
                <p:ext uri="{DAA4B4D4-6D71-4841-9C94-3DE7FCFB9230}">
                  <p14:media xmlns:p14="http://schemas.microsoft.com/office/powerpoint/2010/main" r:embed="rId6"/>
                </p:ext>
              </p:extLst>
            </p:nvPr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1717531" cy="6591111"/>
            </a:xfrm>
            <a:prstGeom prst="rect">
              <a:avLst/>
            </a:prstGeom>
          </p:spPr>
        </p:pic>
        <p:sp>
          <p:nvSpPr>
            <p:cNvPr name="TextBox 6" id="6"/>
            <p:cNvSpPr txBox="true"/>
            <p:nvPr/>
          </p:nvSpPr>
          <p:spPr>
            <a:xfrm rot="0">
              <a:off x="13097333" y="2379198"/>
              <a:ext cx="8237176" cy="22317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rtl="true">
                <a:lnSpc>
                  <a:spcPts val="8194"/>
                </a:lnSpc>
              </a:pPr>
              <a:r>
                <a:rPr lang="he-IL" sz="5852" b="true">
                  <a:solidFill>
                    <a:srgbClr val="FFFFFF"/>
                  </a:solidFill>
                  <a:latin typeface="Rubik Bold"/>
                  <a:ea typeface="Rubik Bold"/>
                  <a:cs typeface="Rubik Bold"/>
                  <a:sym typeface="Rubik Bold"/>
                  <a:rtl val="true"/>
                </a:rPr>
                <a:t>בין חלום למציאות - </a:t>
              </a:r>
            </a:p>
            <a:p>
              <a:pPr algn="r" rtl="true">
                <a:lnSpc>
                  <a:spcPts val="5311"/>
                </a:lnSpc>
              </a:pPr>
              <a:r>
                <a:rPr lang="he-IL" sz="3793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מסע פיתוח עם קלוד קוד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0B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1814667" y="1330325"/>
            <a:ext cx="4341335" cy="4522224"/>
          </a:xfrm>
          <a:custGeom>
            <a:avLst/>
            <a:gdLst/>
            <a:ahLst/>
            <a:cxnLst/>
            <a:rect r="r" b="b" t="t" l="l"/>
            <a:pathLst>
              <a:path h="4522224" w="4341335">
                <a:moveTo>
                  <a:pt x="4341335" y="4522224"/>
                </a:moveTo>
                <a:lnTo>
                  <a:pt x="0" y="4522224"/>
                </a:lnTo>
                <a:lnTo>
                  <a:pt x="0" y="0"/>
                </a:lnTo>
                <a:lnTo>
                  <a:pt x="4341335" y="0"/>
                </a:lnTo>
                <a:lnTo>
                  <a:pt x="4341335" y="452222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885972" y="6853257"/>
            <a:ext cx="4280976" cy="4810086"/>
          </a:xfrm>
          <a:custGeom>
            <a:avLst/>
            <a:gdLst/>
            <a:ahLst/>
            <a:cxnLst/>
            <a:rect r="r" b="b" t="t" l="l"/>
            <a:pathLst>
              <a:path h="4810086" w="4280976">
                <a:moveTo>
                  <a:pt x="0" y="0"/>
                </a:moveTo>
                <a:lnTo>
                  <a:pt x="4280976" y="0"/>
                </a:lnTo>
                <a:lnTo>
                  <a:pt x="4280976" y="4810086"/>
                </a:lnTo>
                <a:lnTo>
                  <a:pt x="0" y="4810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3415648" y="939800"/>
            <a:ext cx="14221291" cy="1593215"/>
            <a:chOff x="0" y="0"/>
            <a:chExt cx="18961721" cy="212428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7954683" y="309881"/>
              <a:ext cx="1007039" cy="1336038"/>
            </a:xfrm>
            <a:custGeom>
              <a:avLst/>
              <a:gdLst/>
              <a:ahLst/>
              <a:cxnLst/>
              <a:rect r="r" b="b" t="t" l="l"/>
              <a:pathLst>
                <a:path h="1336038" w="1007039">
                  <a:moveTo>
                    <a:pt x="0" y="0"/>
                  </a:moveTo>
                  <a:lnTo>
                    <a:pt x="1007038" y="0"/>
                  </a:lnTo>
                  <a:lnTo>
                    <a:pt x="1007038" y="1336038"/>
                  </a:lnTo>
                  <a:lnTo>
                    <a:pt x="0" y="1336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38100"/>
              <a:ext cx="17340199" cy="876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rtl="true">
                <a:lnSpc>
                  <a:spcPts val="4950"/>
                </a:lnSpc>
              </a:pPr>
              <a:r>
                <a:rPr lang="he-IL" b="true" sz="4500" spc="-67">
                  <a:solidFill>
                    <a:srgbClr val="FFF5FE"/>
                  </a:solidFill>
                  <a:latin typeface="Rubik Bold"/>
                  <a:ea typeface="Rubik Bold"/>
                  <a:cs typeface="Rubik Bold"/>
                  <a:sym typeface="Rubik Bold"/>
                  <a:rtl val="true"/>
                </a:rPr>
                <a:t>ההתחלה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6679381" y="920750"/>
              <a:ext cx="10660818" cy="1203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rtl="true">
                <a:lnSpc>
                  <a:spcPts val="3520"/>
                </a:lnSpc>
              </a:pPr>
              <a:r>
                <a:rPr lang="he-IL" sz="3200" spc="-48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התהליך הראשוני מוכר לנו מהרבה כלי פיתוח “</a:t>
              </a:r>
              <a:r>
                <a:rPr lang="en-US" sz="3200" spc="-48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</a:rPr>
                <a:t>vibe coding</a:t>
              </a:r>
              <a:r>
                <a:rPr lang="he-IL" sz="3200" spc="-48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” כמו </a:t>
              </a:r>
              <a:r>
                <a:rPr lang="en-US" sz="3200" spc="-48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</a:rPr>
                <a:t>Base44,  loveable</a:t>
              </a:r>
              <a:r>
                <a:rPr lang="he-IL" sz="3200" spc="-48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 וכו’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518146" y="5380572"/>
            <a:ext cx="4902651" cy="3418189"/>
            <a:chOff x="0" y="0"/>
            <a:chExt cx="6536868" cy="4557585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536868" cy="4557585"/>
              <a:chOff x="0" y="0"/>
              <a:chExt cx="1291233" cy="90026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291233" cy="900264"/>
              </a:xfrm>
              <a:custGeom>
                <a:avLst/>
                <a:gdLst/>
                <a:ahLst/>
                <a:cxnLst/>
                <a:rect r="r" b="b" t="t" l="l"/>
                <a:pathLst>
                  <a:path h="900264" w="1291233">
                    <a:moveTo>
                      <a:pt x="37899" y="0"/>
                    </a:moveTo>
                    <a:lnTo>
                      <a:pt x="1253334" y="0"/>
                    </a:lnTo>
                    <a:cubicBezTo>
                      <a:pt x="1263386" y="0"/>
                      <a:pt x="1273025" y="3993"/>
                      <a:pt x="1280133" y="11100"/>
                    </a:cubicBezTo>
                    <a:cubicBezTo>
                      <a:pt x="1287240" y="18208"/>
                      <a:pt x="1291233" y="27848"/>
                      <a:pt x="1291233" y="37899"/>
                    </a:cubicBezTo>
                    <a:lnTo>
                      <a:pt x="1291233" y="862365"/>
                    </a:lnTo>
                    <a:cubicBezTo>
                      <a:pt x="1291233" y="872416"/>
                      <a:pt x="1287240" y="882056"/>
                      <a:pt x="1280133" y="889163"/>
                    </a:cubicBezTo>
                    <a:cubicBezTo>
                      <a:pt x="1273025" y="896271"/>
                      <a:pt x="1263386" y="900264"/>
                      <a:pt x="1253334" y="900264"/>
                    </a:cubicBezTo>
                    <a:lnTo>
                      <a:pt x="37899" y="900264"/>
                    </a:lnTo>
                    <a:cubicBezTo>
                      <a:pt x="27848" y="900264"/>
                      <a:pt x="18208" y="896271"/>
                      <a:pt x="11100" y="889163"/>
                    </a:cubicBezTo>
                    <a:cubicBezTo>
                      <a:pt x="3993" y="882056"/>
                      <a:pt x="0" y="872416"/>
                      <a:pt x="0" y="862365"/>
                    </a:cubicBezTo>
                    <a:lnTo>
                      <a:pt x="0" y="37899"/>
                    </a:lnTo>
                    <a:cubicBezTo>
                      <a:pt x="0" y="27848"/>
                      <a:pt x="3993" y="18208"/>
                      <a:pt x="11100" y="11100"/>
                    </a:cubicBezTo>
                    <a:cubicBezTo>
                      <a:pt x="18208" y="3993"/>
                      <a:pt x="27848" y="0"/>
                      <a:pt x="3789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211144">
                      <a:alpha val="100000"/>
                    </a:srgbClr>
                  </a:gs>
                  <a:gs pos="100000">
                    <a:srgbClr val="170B32">
                      <a:alpha val="100000"/>
                    </a:srgbClr>
                  </a:gs>
                </a:gsLst>
                <a:lin ang="0"/>
              </a:gradFill>
              <a:ln w="19050" cap="rnd">
                <a:gradFill>
                  <a:gsLst>
                    <a:gs pos="0">
                      <a:srgbClr val="8F1AB3">
                        <a:alpha val="100000"/>
                      </a:srgbClr>
                    </a:gs>
                    <a:gs pos="100000">
                      <a:srgbClr val="4C128F">
                        <a:alpha val="100000"/>
                      </a:srgbClr>
                    </a:gs>
                  </a:gsLst>
                  <a:lin ang="2700000"/>
                </a:gra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76200"/>
                <a:ext cx="1291233" cy="97646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41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2922248" y="464424"/>
              <a:ext cx="692372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39"/>
                </a:lnSpc>
              </a:pPr>
              <a:r>
                <a:rPr lang="en-US" sz="3199" spc="-191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</a:rPr>
                <a:t>01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654732" y="1686549"/>
              <a:ext cx="5227405" cy="1203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rtl="true">
                <a:lnSpc>
                  <a:spcPts val="3520"/>
                </a:lnSpc>
              </a:pPr>
              <a:r>
                <a:rPr lang="he-IL" sz="3200" spc="-48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כתיבת פרומפט של מה שאנחנו רוצים לבנות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973858" y="5380572"/>
            <a:ext cx="4902651" cy="3856339"/>
            <a:chOff x="0" y="0"/>
            <a:chExt cx="6536868" cy="5141785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6536868" cy="5141785"/>
              <a:chOff x="0" y="0"/>
              <a:chExt cx="1291233" cy="101566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291233" cy="1015661"/>
              </a:xfrm>
              <a:custGeom>
                <a:avLst/>
                <a:gdLst/>
                <a:ahLst/>
                <a:cxnLst/>
                <a:rect r="r" b="b" t="t" l="l"/>
                <a:pathLst>
                  <a:path h="1015661" w="1291233">
                    <a:moveTo>
                      <a:pt x="37899" y="0"/>
                    </a:moveTo>
                    <a:lnTo>
                      <a:pt x="1253334" y="0"/>
                    </a:lnTo>
                    <a:cubicBezTo>
                      <a:pt x="1263386" y="0"/>
                      <a:pt x="1273025" y="3993"/>
                      <a:pt x="1280133" y="11100"/>
                    </a:cubicBezTo>
                    <a:cubicBezTo>
                      <a:pt x="1287240" y="18208"/>
                      <a:pt x="1291233" y="27848"/>
                      <a:pt x="1291233" y="37899"/>
                    </a:cubicBezTo>
                    <a:lnTo>
                      <a:pt x="1291233" y="977762"/>
                    </a:lnTo>
                    <a:cubicBezTo>
                      <a:pt x="1291233" y="987814"/>
                      <a:pt x="1287240" y="997454"/>
                      <a:pt x="1280133" y="1004561"/>
                    </a:cubicBezTo>
                    <a:cubicBezTo>
                      <a:pt x="1273025" y="1011668"/>
                      <a:pt x="1263386" y="1015661"/>
                      <a:pt x="1253334" y="1015661"/>
                    </a:cubicBezTo>
                    <a:lnTo>
                      <a:pt x="37899" y="1015661"/>
                    </a:lnTo>
                    <a:cubicBezTo>
                      <a:pt x="27848" y="1015661"/>
                      <a:pt x="18208" y="1011668"/>
                      <a:pt x="11100" y="1004561"/>
                    </a:cubicBezTo>
                    <a:cubicBezTo>
                      <a:pt x="3993" y="997454"/>
                      <a:pt x="0" y="987814"/>
                      <a:pt x="0" y="977762"/>
                    </a:cubicBezTo>
                    <a:lnTo>
                      <a:pt x="0" y="37899"/>
                    </a:lnTo>
                    <a:cubicBezTo>
                      <a:pt x="0" y="27848"/>
                      <a:pt x="3993" y="18208"/>
                      <a:pt x="11100" y="11100"/>
                    </a:cubicBezTo>
                    <a:cubicBezTo>
                      <a:pt x="18208" y="3993"/>
                      <a:pt x="27848" y="0"/>
                      <a:pt x="3789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211144">
                      <a:alpha val="100000"/>
                    </a:srgbClr>
                  </a:gs>
                  <a:gs pos="100000">
                    <a:srgbClr val="170B32">
                      <a:alpha val="100000"/>
                    </a:srgbClr>
                  </a:gs>
                </a:gsLst>
                <a:lin ang="0"/>
              </a:gradFill>
              <a:ln w="19050" cap="rnd">
                <a:gradFill>
                  <a:gsLst>
                    <a:gs pos="0">
                      <a:srgbClr val="8F1AB3">
                        <a:alpha val="100000"/>
                      </a:srgbClr>
                    </a:gs>
                    <a:gs pos="100000">
                      <a:srgbClr val="4C128F">
                        <a:alpha val="100000"/>
                      </a:srgbClr>
                    </a:gs>
                  </a:gsLst>
                  <a:lin ang="2700000"/>
                </a:gradFill>
                <a:prstDash val="solid"/>
                <a:round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76200"/>
                <a:ext cx="1291233" cy="10918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41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2922248" y="464424"/>
              <a:ext cx="692372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39"/>
                </a:lnSpc>
              </a:pPr>
              <a:r>
                <a:rPr lang="en-US" sz="3199" spc="-191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</a:rPr>
                <a:t>02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654732" y="1686549"/>
              <a:ext cx="5227405" cy="1787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rtl="true">
                <a:lnSpc>
                  <a:spcPts val="3520"/>
                </a:lnSpc>
              </a:pPr>
              <a:r>
                <a:rPr lang="he-IL" sz="3200" spc="-48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בדיקות של מה קיבלנו בפועל וחזרה לשכתובים ושינויים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56001" y="5380572"/>
            <a:ext cx="4902651" cy="3856339"/>
            <a:chOff x="0" y="0"/>
            <a:chExt cx="6536868" cy="5141785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6536868" cy="5141785"/>
              <a:chOff x="0" y="0"/>
              <a:chExt cx="1291233" cy="1015661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291233" cy="1015661"/>
              </a:xfrm>
              <a:custGeom>
                <a:avLst/>
                <a:gdLst/>
                <a:ahLst/>
                <a:cxnLst/>
                <a:rect r="r" b="b" t="t" l="l"/>
                <a:pathLst>
                  <a:path h="1015661" w="1291233">
                    <a:moveTo>
                      <a:pt x="37899" y="0"/>
                    </a:moveTo>
                    <a:lnTo>
                      <a:pt x="1253334" y="0"/>
                    </a:lnTo>
                    <a:cubicBezTo>
                      <a:pt x="1263386" y="0"/>
                      <a:pt x="1273025" y="3993"/>
                      <a:pt x="1280133" y="11100"/>
                    </a:cubicBezTo>
                    <a:cubicBezTo>
                      <a:pt x="1287240" y="18208"/>
                      <a:pt x="1291233" y="27848"/>
                      <a:pt x="1291233" y="37899"/>
                    </a:cubicBezTo>
                    <a:lnTo>
                      <a:pt x="1291233" y="977762"/>
                    </a:lnTo>
                    <a:cubicBezTo>
                      <a:pt x="1291233" y="987814"/>
                      <a:pt x="1287240" y="997454"/>
                      <a:pt x="1280133" y="1004561"/>
                    </a:cubicBezTo>
                    <a:cubicBezTo>
                      <a:pt x="1273025" y="1011668"/>
                      <a:pt x="1263386" y="1015661"/>
                      <a:pt x="1253334" y="1015661"/>
                    </a:cubicBezTo>
                    <a:lnTo>
                      <a:pt x="37899" y="1015661"/>
                    </a:lnTo>
                    <a:cubicBezTo>
                      <a:pt x="27848" y="1015661"/>
                      <a:pt x="18208" y="1011668"/>
                      <a:pt x="11100" y="1004561"/>
                    </a:cubicBezTo>
                    <a:cubicBezTo>
                      <a:pt x="3993" y="997454"/>
                      <a:pt x="0" y="987814"/>
                      <a:pt x="0" y="977762"/>
                    </a:cubicBezTo>
                    <a:lnTo>
                      <a:pt x="0" y="37899"/>
                    </a:lnTo>
                    <a:cubicBezTo>
                      <a:pt x="0" y="27848"/>
                      <a:pt x="3993" y="18208"/>
                      <a:pt x="11100" y="11100"/>
                    </a:cubicBezTo>
                    <a:cubicBezTo>
                      <a:pt x="18208" y="3993"/>
                      <a:pt x="27848" y="0"/>
                      <a:pt x="3789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211144">
                      <a:alpha val="100000"/>
                    </a:srgbClr>
                  </a:gs>
                  <a:gs pos="100000">
                    <a:srgbClr val="170B32">
                      <a:alpha val="100000"/>
                    </a:srgbClr>
                  </a:gs>
                </a:gsLst>
                <a:lin ang="0"/>
              </a:gradFill>
              <a:ln w="19050" cap="rnd">
                <a:gradFill>
                  <a:gsLst>
                    <a:gs pos="0">
                      <a:srgbClr val="8F1AB3">
                        <a:alpha val="100000"/>
                      </a:srgbClr>
                    </a:gs>
                    <a:gs pos="100000">
                      <a:srgbClr val="4C128F">
                        <a:alpha val="100000"/>
                      </a:srgbClr>
                    </a:gs>
                  </a:gsLst>
                  <a:lin ang="2700000"/>
                </a:gradFill>
                <a:prstDash val="solid"/>
                <a:round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76200"/>
                <a:ext cx="1291233" cy="10918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41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2922248" y="464424"/>
              <a:ext cx="692372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39"/>
                </a:lnSpc>
              </a:pPr>
              <a:r>
                <a:rPr lang="en-US" sz="3199" spc="-191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</a:rPr>
                <a:t>03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654732" y="1686549"/>
              <a:ext cx="5227405" cy="1787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rtl="true">
                <a:lnSpc>
                  <a:spcPts val="3520"/>
                </a:lnSpc>
              </a:pPr>
              <a:r>
                <a:rPr lang="he-IL" sz="3200" spc="-48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חגיגות, השקה</a:t>
              </a:r>
            </a:p>
            <a:p>
              <a:pPr algn="ctr" rtl="true">
                <a:lnSpc>
                  <a:spcPts val="3520"/>
                </a:lnSpc>
              </a:pPr>
              <a:r>
                <a:rPr lang="he-IL" sz="3200" spc="-48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והתבוססות בערמות של </a:t>
              </a:r>
            </a:p>
            <a:p>
              <a:pPr algn="ctr" rtl="true">
                <a:lnSpc>
                  <a:spcPts val="3520"/>
                </a:lnSpc>
              </a:pPr>
              <a:r>
                <a:rPr lang="he-IL" sz="3200" spc="-48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שטרות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0B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1814667" y="1330325"/>
            <a:ext cx="4341335" cy="4522224"/>
          </a:xfrm>
          <a:custGeom>
            <a:avLst/>
            <a:gdLst/>
            <a:ahLst/>
            <a:cxnLst/>
            <a:rect r="r" b="b" t="t" l="l"/>
            <a:pathLst>
              <a:path h="4522224" w="4341335">
                <a:moveTo>
                  <a:pt x="4341335" y="4522224"/>
                </a:moveTo>
                <a:lnTo>
                  <a:pt x="0" y="4522224"/>
                </a:lnTo>
                <a:lnTo>
                  <a:pt x="0" y="0"/>
                </a:lnTo>
                <a:lnTo>
                  <a:pt x="4341335" y="0"/>
                </a:lnTo>
                <a:lnTo>
                  <a:pt x="4341335" y="452222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885972" y="6853257"/>
            <a:ext cx="4280976" cy="4810086"/>
          </a:xfrm>
          <a:custGeom>
            <a:avLst/>
            <a:gdLst/>
            <a:ahLst/>
            <a:cxnLst/>
            <a:rect r="r" b="b" t="t" l="l"/>
            <a:pathLst>
              <a:path h="4810086" w="4280976">
                <a:moveTo>
                  <a:pt x="0" y="0"/>
                </a:moveTo>
                <a:lnTo>
                  <a:pt x="4280976" y="0"/>
                </a:lnTo>
                <a:lnTo>
                  <a:pt x="4280976" y="4810086"/>
                </a:lnTo>
                <a:lnTo>
                  <a:pt x="0" y="4810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5973858" y="5380572"/>
            <a:ext cx="4902651" cy="3856339"/>
            <a:chOff x="0" y="0"/>
            <a:chExt cx="1291233" cy="101566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91233" cy="1015661"/>
            </a:xfrm>
            <a:custGeom>
              <a:avLst/>
              <a:gdLst/>
              <a:ahLst/>
              <a:cxnLst/>
              <a:rect r="r" b="b" t="t" l="l"/>
              <a:pathLst>
                <a:path h="1015661" w="1291233">
                  <a:moveTo>
                    <a:pt x="37899" y="0"/>
                  </a:moveTo>
                  <a:lnTo>
                    <a:pt x="1253334" y="0"/>
                  </a:lnTo>
                  <a:cubicBezTo>
                    <a:pt x="1263386" y="0"/>
                    <a:pt x="1273025" y="3993"/>
                    <a:pt x="1280133" y="11100"/>
                  </a:cubicBezTo>
                  <a:cubicBezTo>
                    <a:pt x="1287240" y="18208"/>
                    <a:pt x="1291233" y="27848"/>
                    <a:pt x="1291233" y="37899"/>
                  </a:cubicBezTo>
                  <a:lnTo>
                    <a:pt x="1291233" y="977762"/>
                  </a:lnTo>
                  <a:cubicBezTo>
                    <a:pt x="1291233" y="987814"/>
                    <a:pt x="1287240" y="997454"/>
                    <a:pt x="1280133" y="1004561"/>
                  </a:cubicBezTo>
                  <a:cubicBezTo>
                    <a:pt x="1273025" y="1011668"/>
                    <a:pt x="1263386" y="1015661"/>
                    <a:pt x="1253334" y="1015661"/>
                  </a:cubicBezTo>
                  <a:lnTo>
                    <a:pt x="37899" y="1015661"/>
                  </a:lnTo>
                  <a:cubicBezTo>
                    <a:pt x="27848" y="1015661"/>
                    <a:pt x="18208" y="1011668"/>
                    <a:pt x="11100" y="1004561"/>
                  </a:cubicBezTo>
                  <a:cubicBezTo>
                    <a:pt x="3993" y="997454"/>
                    <a:pt x="0" y="987814"/>
                    <a:pt x="0" y="977762"/>
                  </a:cubicBezTo>
                  <a:lnTo>
                    <a:pt x="0" y="37899"/>
                  </a:lnTo>
                  <a:cubicBezTo>
                    <a:pt x="0" y="27848"/>
                    <a:pt x="3993" y="18208"/>
                    <a:pt x="11100" y="11100"/>
                  </a:cubicBezTo>
                  <a:cubicBezTo>
                    <a:pt x="18208" y="3993"/>
                    <a:pt x="27848" y="0"/>
                    <a:pt x="3789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11144">
                    <a:alpha val="100000"/>
                  </a:srgbClr>
                </a:gs>
                <a:gs pos="100000">
                  <a:srgbClr val="170B32">
                    <a:alpha val="100000"/>
                  </a:srgbClr>
                </a:gs>
              </a:gsLst>
              <a:lin ang="0"/>
            </a:gradFill>
            <a:ln w="19050" cap="rnd">
              <a:gradFill>
                <a:gsLst>
                  <a:gs pos="0">
                    <a:srgbClr val="8F1AB3">
                      <a:alpha val="100000"/>
                    </a:srgbClr>
                  </a:gs>
                  <a:gs pos="100000">
                    <a:srgbClr val="4C128F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1291233" cy="1091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1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518146" y="5401961"/>
            <a:ext cx="4902651" cy="3856339"/>
            <a:chOff x="0" y="0"/>
            <a:chExt cx="1291233" cy="101566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91233" cy="1015661"/>
            </a:xfrm>
            <a:custGeom>
              <a:avLst/>
              <a:gdLst/>
              <a:ahLst/>
              <a:cxnLst/>
              <a:rect r="r" b="b" t="t" l="l"/>
              <a:pathLst>
                <a:path h="1015661" w="1291233">
                  <a:moveTo>
                    <a:pt x="37899" y="0"/>
                  </a:moveTo>
                  <a:lnTo>
                    <a:pt x="1253334" y="0"/>
                  </a:lnTo>
                  <a:cubicBezTo>
                    <a:pt x="1263386" y="0"/>
                    <a:pt x="1273025" y="3993"/>
                    <a:pt x="1280133" y="11100"/>
                  </a:cubicBezTo>
                  <a:cubicBezTo>
                    <a:pt x="1287240" y="18208"/>
                    <a:pt x="1291233" y="27848"/>
                    <a:pt x="1291233" y="37899"/>
                  </a:cubicBezTo>
                  <a:lnTo>
                    <a:pt x="1291233" y="977762"/>
                  </a:lnTo>
                  <a:cubicBezTo>
                    <a:pt x="1291233" y="987814"/>
                    <a:pt x="1287240" y="997454"/>
                    <a:pt x="1280133" y="1004561"/>
                  </a:cubicBezTo>
                  <a:cubicBezTo>
                    <a:pt x="1273025" y="1011668"/>
                    <a:pt x="1263386" y="1015661"/>
                    <a:pt x="1253334" y="1015661"/>
                  </a:cubicBezTo>
                  <a:lnTo>
                    <a:pt x="37899" y="1015661"/>
                  </a:lnTo>
                  <a:cubicBezTo>
                    <a:pt x="27848" y="1015661"/>
                    <a:pt x="18208" y="1011668"/>
                    <a:pt x="11100" y="1004561"/>
                  </a:cubicBezTo>
                  <a:cubicBezTo>
                    <a:pt x="3993" y="997454"/>
                    <a:pt x="0" y="987814"/>
                    <a:pt x="0" y="977762"/>
                  </a:cubicBezTo>
                  <a:lnTo>
                    <a:pt x="0" y="37899"/>
                  </a:lnTo>
                  <a:cubicBezTo>
                    <a:pt x="0" y="27848"/>
                    <a:pt x="3993" y="18208"/>
                    <a:pt x="11100" y="11100"/>
                  </a:cubicBezTo>
                  <a:cubicBezTo>
                    <a:pt x="18208" y="3993"/>
                    <a:pt x="27848" y="0"/>
                    <a:pt x="3789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11144">
                    <a:alpha val="100000"/>
                  </a:srgbClr>
                </a:gs>
                <a:gs pos="100000">
                  <a:srgbClr val="170B32">
                    <a:alpha val="100000"/>
                  </a:srgbClr>
                </a:gs>
              </a:gsLst>
              <a:lin ang="0"/>
            </a:gradFill>
            <a:ln w="19050" cap="rnd">
              <a:gradFill>
                <a:gsLst>
                  <a:gs pos="0">
                    <a:srgbClr val="8F1AB3">
                      <a:alpha val="100000"/>
                    </a:srgbClr>
                  </a:gs>
                  <a:gs pos="100000">
                    <a:srgbClr val="4C128F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1291233" cy="1091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1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8165544" y="5743177"/>
            <a:ext cx="51927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199" spc="-191">
                <a:solidFill>
                  <a:srgbClr val="FFF5FE"/>
                </a:solidFill>
                <a:latin typeface="Canva Sans"/>
                <a:ea typeface="Canva Sans"/>
                <a:cs typeface="Canva Sans"/>
                <a:sym typeface="Canva Sans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464907" y="6650246"/>
            <a:ext cx="3920554" cy="1336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3520"/>
              </a:lnSpc>
            </a:pPr>
            <a:r>
              <a:rPr lang="he-IL" sz="3200" spc="-48">
                <a:solidFill>
                  <a:srgbClr val="FFF5FE"/>
                </a:solidFill>
                <a:latin typeface="Rubik"/>
                <a:ea typeface="Rubik"/>
                <a:cs typeface="Rubik"/>
                <a:sym typeface="Rubik"/>
                <a:rtl val="true"/>
              </a:rPr>
              <a:t>בדיקות של מה קיבלנו בפועל וחזרה לשכתובים ושינויים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356001" y="5380572"/>
            <a:ext cx="4902651" cy="3856339"/>
            <a:chOff x="0" y="0"/>
            <a:chExt cx="6536868" cy="5141785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6536868" cy="5141785"/>
              <a:chOff x="0" y="0"/>
              <a:chExt cx="1291233" cy="1015661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291233" cy="1015661"/>
              </a:xfrm>
              <a:custGeom>
                <a:avLst/>
                <a:gdLst/>
                <a:ahLst/>
                <a:cxnLst/>
                <a:rect r="r" b="b" t="t" l="l"/>
                <a:pathLst>
                  <a:path h="1015661" w="1291233">
                    <a:moveTo>
                      <a:pt x="37899" y="0"/>
                    </a:moveTo>
                    <a:lnTo>
                      <a:pt x="1253334" y="0"/>
                    </a:lnTo>
                    <a:cubicBezTo>
                      <a:pt x="1263386" y="0"/>
                      <a:pt x="1273025" y="3993"/>
                      <a:pt x="1280133" y="11100"/>
                    </a:cubicBezTo>
                    <a:cubicBezTo>
                      <a:pt x="1287240" y="18208"/>
                      <a:pt x="1291233" y="27848"/>
                      <a:pt x="1291233" y="37899"/>
                    </a:cubicBezTo>
                    <a:lnTo>
                      <a:pt x="1291233" y="977762"/>
                    </a:lnTo>
                    <a:cubicBezTo>
                      <a:pt x="1291233" y="987814"/>
                      <a:pt x="1287240" y="997454"/>
                      <a:pt x="1280133" y="1004561"/>
                    </a:cubicBezTo>
                    <a:cubicBezTo>
                      <a:pt x="1273025" y="1011668"/>
                      <a:pt x="1263386" y="1015661"/>
                      <a:pt x="1253334" y="1015661"/>
                    </a:cubicBezTo>
                    <a:lnTo>
                      <a:pt x="37899" y="1015661"/>
                    </a:lnTo>
                    <a:cubicBezTo>
                      <a:pt x="27848" y="1015661"/>
                      <a:pt x="18208" y="1011668"/>
                      <a:pt x="11100" y="1004561"/>
                    </a:cubicBezTo>
                    <a:cubicBezTo>
                      <a:pt x="3993" y="997454"/>
                      <a:pt x="0" y="987814"/>
                      <a:pt x="0" y="977762"/>
                    </a:cubicBezTo>
                    <a:lnTo>
                      <a:pt x="0" y="37899"/>
                    </a:lnTo>
                    <a:cubicBezTo>
                      <a:pt x="0" y="27848"/>
                      <a:pt x="3993" y="18208"/>
                      <a:pt x="11100" y="11100"/>
                    </a:cubicBezTo>
                    <a:cubicBezTo>
                      <a:pt x="18208" y="3993"/>
                      <a:pt x="27848" y="0"/>
                      <a:pt x="3789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211144">
                      <a:alpha val="100000"/>
                    </a:srgbClr>
                  </a:gs>
                  <a:gs pos="100000">
                    <a:srgbClr val="170B32">
                      <a:alpha val="100000"/>
                    </a:srgbClr>
                  </a:gs>
                </a:gsLst>
                <a:lin ang="0"/>
              </a:gradFill>
              <a:ln w="19050" cap="rnd">
                <a:gradFill>
                  <a:gsLst>
                    <a:gs pos="0">
                      <a:srgbClr val="8F1AB3">
                        <a:alpha val="100000"/>
                      </a:srgbClr>
                    </a:gs>
                    <a:gs pos="100000">
                      <a:srgbClr val="4C128F">
                        <a:alpha val="100000"/>
                      </a:srgbClr>
                    </a:gs>
                  </a:gsLst>
                  <a:lin ang="2700000"/>
                </a:gradFill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76200"/>
                <a:ext cx="1291233" cy="10918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41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2922248" y="483474"/>
              <a:ext cx="692372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39"/>
                </a:lnSpc>
              </a:pPr>
              <a:r>
                <a:rPr lang="en-US" sz="3199" spc="-191">
                  <a:solidFill>
                    <a:srgbClr val="FFF5FE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03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654732" y="1686549"/>
              <a:ext cx="5227405" cy="1787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rtl="true">
                <a:lnSpc>
                  <a:spcPts val="3520"/>
                </a:lnSpc>
              </a:pPr>
              <a:r>
                <a:rPr lang="he-IL" sz="3200" spc="-48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חגיגות, השקה</a:t>
              </a:r>
            </a:p>
            <a:p>
              <a:pPr algn="ctr" rtl="true">
                <a:lnSpc>
                  <a:spcPts val="3520"/>
                </a:lnSpc>
              </a:pPr>
              <a:r>
                <a:rPr lang="he-IL" sz="3200" spc="-48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והתבוססות בערמות של </a:t>
              </a:r>
            </a:p>
            <a:p>
              <a:pPr algn="ctr" rtl="true">
                <a:lnSpc>
                  <a:spcPts val="3520"/>
                </a:lnSpc>
              </a:pPr>
              <a:r>
                <a:rPr lang="he-IL" sz="3200" spc="-48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שטרות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4684952" y="4556744"/>
            <a:ext cx="1886892" cy="1429321"/>
          </a:xfrm>
          <a:custGeom>
            <a:avLst/>
            <a:gdLst/>
            <a:ahLst/>
            <a:cxnLst/>
            <a:rect r="r" b="b" t="t" l="l"/>
            <a:pathLst>
              <a:path h="1429321" w="1886892">
                <a:moveTo>
                  <a:pt x="0" y="0"/>
                </a:moveTo>
                <a:lnTo>
                  <a:pt x="1886892" y="0"/>
                </a:lnTo>
                <a:lnTo>
                  <a:pt x="1886892" y="1429321"/>
                </a:lnTo>
                <a:lnTo>
                  <a:pt x="0" y="14293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684952" y="6336794"/>
            <a:ext cx="1426712" cy="971948"/>
          </a:xfrm>
          <a:custGeom>
            <a:avLst/>
            <a:gdLst/>
            <a:ahLst/>
            <a:cxnLst/>
            <a:rect r="r" b="b" t="t" l="l"/>
            <a:pathLst>
              <a:path h="971948" w="1426712">
                <a:moveTo>
                  <a:pt x="0" y="0"/>
                </a:moveTo>
                <a:lnTo>
                  <a:pt x="1426713" y="0"/>
                </a:lnTo>
                <a:lnTo>
                  <a:pt x="1426713" y="971947"/>
                </a:lnTo>
                <a:lnTo>
                  <a:pt x="0" y="9719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857593" y="7548136"/>
            <a:ext cx="1541609" cy="1597134"/>
          </a:xfrm>
          <a:custGeom>
            <a:avLst/>
            <a:gdLst/>
            <a:ahLst/>
            <a:cxnLst/>
            <a:rect r="r" b="b" t="t" l="l"/>
            <a:pathLst>
              <a:path h="1597134" w="1541609">
                <a:moveTo>
                  <a:pt x="0" y="0"/>
                </a:moveTo>
                <a:lnTo>
                  <a:pt x="1541610" y="0"/>
                </a:lnTo>
                <a:lnTo>
                  <a:pt x="1541610" y="1597134"/>
                </a:lnTo>
                <a:lnTo>
                  <a:pt x="0" y="15971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3415648" y="942339"/>
            <a:ext cx="14221291" cy="1231900"/>
            <a:chOff x="0" y="0"/>
            <a:chExt cx="18961721" cy="164253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17954683" y="306495"/>
              <a:ext cx="1007039" cy="1336038"/>
            </a:xfrm>
            <a:custGeom>
              <a:avLst/>
              <a:gdLst/>
              <a:ahLst/>
              <a:cxnLst/>
              <a:rect r="r" b="b" t="t" l="l"/>
              <a:pathLst>
                <a:path h="1336038" w="1007039">
                  <a:moveTo>
                    <a:pt x="0" y="0"/>
                  </a:moveTo>
                  <a:lnTo>
                    <a:pt x="1007038" y="0"/>
                  </a:lnTo>
                  <a:lnTo>
                    <a:pt x="1007038" y="1336038"/>
                  </a:lnTo>
                  <a:lnTo>
                    <a:pt x="0" y="1336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0" y="38100"/>
              <a:ext cx="17340199" cy="1515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rtl="true">
                <a:lnSpc>
                  <a:spcPts val="4950"/>
                </a:lnSpc>
              </a:pPr>
              <a:r>
                <a:rPr lang="he-IL" b="true" sz="4500" spc="-67">
                  <a:solidFill>
                    <a:srgbClr val="FFF5FE"/>
                  </a:solidFill>
                  <a:latin typeface="Rubik Bold"/>
                  <a:ea typeface="Rubik Bold"/>
                  <a:cs typeface="Rubik Bold"/>
                  <a:sym typeface="Rubik Bold"/>
                  <a:rtl val="true"/>
                </a:rPr>
                <a:t>אבל כמו שכל ווייב קודר מנוסה יאמר לכם:</a:t>
              </a:r>
            </a:p>
            <a:p>
              <a:pPr algn="r" rtl="true">
                <a:lnSpc>
                  <a:spcPts val="3850"/>
                </a:lnSpc>
              </a:pPr>
              <a:r>
                <a:rPr lang="he-IL" sz="3500" spc="-52">
                  <a:solidFill>
                    <a:srgbClr val="FFF5FE"/>
                  </a:solidFill>
                  <a:latin typeface="Rubik Light"/>
                  <a:ea typeface="Rubik Light"/>
                  <a:cs typeface="Rubik Light"/>
                  <a:sym typeface="Rubik Light"/>
                  <a:rtl val="true"/>
                </a:rPr>
                <a:t>בדרך כלל יש עוד שלב קטן בין חלק </a:t>
              </a:r>
              <a:r>
                <a:rPr lang="en-US" sz="3500" spc="-52">
                  <a:solidFill>
                    <a:srgbClr val="FFF5FE"/>
                  </a:solidFill>
                  <a:latin typeface="Rubik Light"/>
                  <a:ea typeface="Rubik Light"/>
                  <a:cs typeface="Rubik Light"/>
                  <a:sym typeface="Rubik Light"/>
                </a:rPr>
                <a:t>02</a:t>
              </a:r>
              <a:r>
                <a:rPr lang="he-IL" sz="3500" spc="-52">
                  <a:solidFill>
                    <a:srgbClr val="FFF5FE"/>
                  </a:solidFill>
                  <a:latin typeface="Rubik Light"/>
                  <a:ea typeface="Rubik Light"/>
                  <a:cs typeface="Rubik Light"/>
                  <a:sym typeface="Rubik Light"/>
                  <a:rtl val="true"/>
                </a:rPr>
                <a:t> לחלק </a:t>
              </a:r>
              <a:r>
                <a:rPr lang="en-US" sz="3500" spc="-52">
                  <a:solidFill>
                    <a:srgbClr val="FFF5FE"/>
                  </a:solidFill>
                  <a:latin typeface="Rubik Light"/>
                  <a:ea typeface="Rubik Light"/>
                  <a:cs typeface="Rubik Light"/>
                  <a:sym typeface="Rubik Light"/>
                </a:rPr>
                <a:t>03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3709832" y="5743177"/>
            <a:ext cx="51927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199" spc="-191">
                <a:solidFill>
                  <a:srgbClr val="FFF5FE"/>
                </a:solidFill>
                <a:latin typeface="Canva Sans"/>
                <a:ea typeface="Canva Sans"/>
                <a:cs typeface="Canva Sans"/>
                <a:sym typeface="Canva Sans"/>
              </a:rPr>
              <a:t>01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009195" y="6650246"/>
            <a:ext cx="3920554" cy="89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3520"/>
              </a:lnSpc>
            </a:pPr>
            <a:r>
              <a:rPr lang="he-IL" sz="3200" spc="-48">
                <a:solidFill>
                  <a:srgbClr val="FFF5FE"/>
                </a:solidFill>
                <a:latin typeface="Rubik"/>
                <a:ea typeface="Rubik"/>
                <a:cs typeface="Rubik"/>
                <a:sym typeface="Rubik"/>
                <a:rtl val="true"/>
              </a:rPr>
              <a:t>כתיבת פרומפט של מה שאנחנו רוצים לבנות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415648" y="2953262"/>
            <a:ext cx="13005149" cy="51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3850"/>
              </a:lnSpc>
            </a:pPr>
            <a:r>
              <a:rPr lang="he-IL" sz="3500" spc="-52">
                <a:solidFill>
                  <a:srgbClr val="FFF5FE"/>
                </a:solidFill>
                <a:latin typeface="Rubik"/>
                <a:ea typeface="Rubik"/>
                <a:cs typeface="Rubik"/>
                <a:sym typeface="Rubik"/>
                <a:rtl val="true"/>
              </a:rPr>
              <a:t>שנקרא </a:t>
            </a:r>
            <a:r>
              <a:rPr lang="he-IL" b="true" sz="3500" spc="-52">
                <a:solidFill>
                  <a:srgbClr val="FFF5FE"/>
                </a:solidFill>
                <a:latin typeface="Rubik Bold"/>
                <a:ea typeface="Rubik Bold"/>
                <a:cs typeface="Rubik Bold"/>
                <a:sym typeface="Rubik Bold"/>
                <a:rtl val="true"/>
              </a:rPr>
              <a:t>באגים</a:t>
            </a:r>
            <a:r>
              <a:rPr lang="ar-EG" sz="3500" spc="-52">
                <a:solidFill>
                  <a:srgbClr val="FFF5FE"/>
                </a:solidFill>
                <a:latin typeface="Rubik"/>
                <a:ea typeface="Rubik"/>
                <a:cs typeface="Rubik"/>
                <a:sym typeface="Rubik"/>
                <a:rtl val="true"/>
              </a:rPr>
              <a:t>!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0B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1814667" y="1330325"/>
            <a:ext cx="4341335" cy="4522224"/>
          </a:xfrm>
          <a:custGeom>
            <a:avLst/>
            <a:gdLst/>
            <a:ahLst/>
            <a:cxnLst/>
            <a:rect r="r" b="b" t="t" l="l"/>
            <a:pathLst>
              <a:path h="4522224" w="4341335">
                <a:moveTo>
                  <a:pt x="4341335" y="4522224"/>
                </a:moveTo>
                <a:lnTo>
                  <a:pt x="0" y="4522224"/>
                </a:lnTo>
                <a:lnTo>
                  <a:pt x="0" y="0"/>
                </a:lnTo>
                <a:lnTo>
                  <a:pt x="4341335" y="0"/>
                </a:lnTo>
                <a:lnTo>
                  <a:pt x="4341335" y="452222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885972" y="6853257"/>
            <a:ext cx="4280976" cy="4810086"/>
          </a:xfrm>
          <a:custGeom>
            <a:avLst/>
            <a:gdLst/>
            <a:ahLst/>
            <a:cxnLst/>
            <a:rect r="r" b="b" t="t" l="l"/>
            <a:pathLst>
              <a:path h="4810086" w="4280976">
                <a:moveTo>
                  <a:pt x="0" y="0"/>
                </a:moveTo>
                <a:lnTo>
                  <a:pt x="4280976" y="0"/>
                </a:lnTo>
                <a:lnTo>
                  <a:pt x="4280976" y="4810086"/>
                </a:lnTo>
                <a:lnTo>
                  <a:pt x="0" y="4810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11086801" y="3850126"/>
            <a:ext cx="6419021" cy="5217674"/>
            <a:chOff x="0" y="0"/>
            <a:chExt cx="8558695" cy="6956898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8558695" cy="6956898"/>
              <a:chOff x="0" y="0"/>
              <a:chExt cx="1690606" cy="1374202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690606" cy="1374202"/>
              </a:xfrm>
              <a:custGeom>
                <a:avLst/>
                <a:gdLst/>
                <a:ahLst/>
                <a:cxnLst/>
                <a:rect r="r" b="b" t="t" l="l"/>
                <a:pathLst>
                  <a:path h="1374202" w="1690606">
                    <a:moveTo>
                      <a:pt x="28946" y="0"/>
                    </a:moveTo>
                    <a:lnTo>
                      <a:pt x="1661660" y="0"/>
                    </a:lnTo>
                    <a:cubicBezTo>
                      <a:pt x="1669337" y="0"/>
                      <a:pt x="1676700" y="3050"/>
                      <a:pt x="1682128" y="8478"/>
                    </a:cubicBezTo>
                    <a:cubicBezTo>
                      <a:pt x="1687557" y="13907"/>
                      <a:pt x="1690606" y="21269"/>
                      <a:pt x="1690606" y="28946"/>
                    </a:cubicBezTo>
                    <a:lnTo>
                      <a:pt x="1690606" y="1345256"/>
                    </a:lnTo>
                    <a:cubicBezTo>
                      <a:pt x="1690606" y="1361242"/>
                      <a:pt x="1677647" y="1374202"/>
                      <a:pt x="1661660" y="1374202"/>
                    </a:cubicBezTo>
                    <a:lnTo>
                      <a:pt x="28946" y="1374202"/>
                    </a:lnTo>
                    <a:cubicBezTo>
                      <a:pt x="21269" y="1374202"/>
                      <a:pt x="13907" y="1371152"/>
                      <a:pt x="8478" y="1365724"/>
                    </a:cubicBezTo>
                    <a:cubicBezTo>
                      <a:pt x="3050" y="1360296"/>
                      <a:pt x="0" y="1352933"/>
                      <a:pt x="0" y="1345256"/>
                    </a:cubicBezTo>
                    <a:lnTo>
                      <a:pt x="0" y="28946"/>
                    </a:lnTo>
                    <a:cubicBezTo>
                      <a:pt x="0" y="21269"/>
                      <a:pt x="3050" y="13907"/>
                      <a:pt x="8478" y="8478"/>
                    </a:cubicBezTo>
                    <a:cubicBezTo>
                      <a:pt x="13907" y="3050"/>
                      <a:pt x="21269" y="0"/>
                      <a:pt x="28946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211144">
                      <a:alpha val="100000"/>
                    </a:srgbClr>
                  </a:gs>
                  <a:gs pos="100000">
                    <a:srgbClr val="170B32">
                      <a:alpha val="100000"/>
                    </a:srgbClr>
                  </a:gs>
                </a:gsLst>
                <a:lin ang="0"/>
              </a:gradFill>
              <a:ln w="19050" cap="rnd">
                <a:gradFill>
                  <a:gsLst>
                    <a:gs pos="0">
                      <a:srgbClr val="8F1AB3">
                        <a:alpha val="100000"/>
                      </a:srgbClr>
                    </a:gs>
                    <a:gs pos="100000">
                      <a:srgbClr val="4C128F">
                        <a:alpha val="100000"/>
                      </a:srgbClr>
                    </a:gs>
                  </a:gsLst>
                  <a:lin ang="2700000"/>
                </a:gradFill>
                <a:prstDash val="solid"/>
                <a:round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76200"/>
                <a:ext cx="1690606" cy="14504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41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2841809" y="666171"/>
              <a:ext cx="5212032" cy="1203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rtl="true">
                <a:lnSpc>
                  <a:spcPts val="3520"/>
                </a:lnSpc>
              </a:pPr>
              <a:r>
                <a:rPr lang="he-IL" b="true" sz="3200" spc="-48">
                  <a:solidFill>
                    <a:srgbClr val="FFF5FE"/>
                  </a:solidFill>
                  <a:latin typeface="Rubik Bold"/>
                  <a:ea typeface="Rubik Bold"/>
                  <a:cs typeface="Rubik Bold"/>
                  <a:sym typeface="Rubik Bold"/>
                  <a:rtl val="true"/>
                </a:rPr>
                <a:t>הצלחתי לחבר את </a:t>
              </a:r>
            </a:p>
            <a:p>
              <a:pPr algn="r" rtl="true">
                <a:lnSpc>
                  <a:spcPts val="3520"/>
                </a:lnSpc>
              </a:pPr>
              <a:r>
                <a:rPr lang="he-IL" b="true" sz="3200" spc="-48">
                  <a:solidFill>
                    <a:srgbClr val="FFF5FE"/>
                  </a:solidFill>
                  <a:latin typeface="Rubik Bold"/>
                  <a:ea typeface="Rubik Bold"/>
                  <a:cs typeface="Rubik Bold"/>
                  <a:sym typeface="Rubik Bold"/>
                  <a:rtl val="true"/>
                </a:rPr>
                <a:t>קלוד דסקטופ </a:t>
              </a:r>
              <a:r>
                <a:rPr lang="he-IL" b="true" sz="3200" spc="-48">
                  <a:solidFill>
                    <a:srgbClr val="FFF5FE"/>
                  </a:solidFill>
                  <a:latin typeface="Rubik Bold"/>
                  <a:ea typeface="Rubik Bold"/>
                  <a:cs typeface="Rubik Bold"/>
                  <a:sym typeface="Rubik Bold"/>
                  <a:rtl val="true"/>
                </a:rPr>
                <a:t>ל</a:t>
              </a:r>
              <a:r>
                <a:rPr lang="en-US" b="true" sz="3200" spc="-48">
                  <a:solidFill>
                    <a:srgbClr val="FFF5FE"/>
                  </a:solidFill>
                  <a:latin typeface="Rubik Bold"/>
                  <a:ea typeface="Rubik Bold"/>
                  <a:cs typeface="Rubik Bold"/>
                  <a:sym typeface="Rubik Bold"/>
                </a:rPr>
                <a:t>mcp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644281" y="2611743"/>
              <a:ext cx="6914413" cy="1203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rtl="true" marL="690881" indent="-345440" lvl="1">
                <a:lnSpc>
                  <a:spcPts val="3520"/>
                </a:lnSpc>
                <a:buAutoNum type="arabicPeriod" startAt="1"/>
              </a:pPr>
              <a:r>
                <a:rPr lang="he-IL" sz="3200" spc="-48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מודל השפה יכול לכתוב את הקוד מתול קלוד דסקופ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139427" y="4456630"/>
              <a:ext cx="6914413" cy="1203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rtl="true">
                <a:lnSpc>
                  <a:spcPts val="3520"/>
                </a:lnSpc>
              </a:pPr>
              <a:r>
                <a:rPr lang="en-US" sz="3200" spc="-48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</a:rPr>
                <a:t>2</a:t>
              </a:r>
              <a:r>
                <a:rPr lang="he-IL" sz="3200" spc="-48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. באמצעות ה</a:t>
              </a:r>
              <a:r>
                <a:rPr lang="en-US" sz="3200" spc="-48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</a:rPr>
                <a:t>MCP</a:t>
              </a:r>
              <a:r>
                <a:rPr lang="he-IL" sz="3200" spc="-48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 הקוד הזה </a:t>
              </a:r>
            </a:p>
            <a:p>
              <a:pPr algn="r" rtl="true">
                <a:lnSpc>
                  <a:spcPts val="3520"/>
                </a:lnSpc>
              </a:pPr>
              <a:r>
                <a:rPr lang="he-IL" sz="3200" spc="-48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    יעבור הלאה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672228" y="1888561"/>
            <a:ext cx="3966192" cy="3405751"/>
          </a:xfrm>
          <a:custGeom>
            <a:avLst/>
            <a:gdLst/>
            <a:ahLst/>
            <a:cxnLst/>
            <a:rect r="r" b="b" t="t" l="l"/>
            <a:pathLst>
              <a:path h="3405751" w="3966192">
                <a:moveTo>
                  <a:pt x="0" y="0"/>
                </a:moveTo>
                <a:lnTo>
                  <a:pt x="3966192" y="0"/>
                </a:lnTo>
                <a:lnTo>
                  <a:pt x="3966192" y="3405751"/>
                </a:lnTo>
                <a:lnTo>
                  <a:pt x="0" y="34057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3415648" y="958850"/>
            <a:ext cx="13940940" cy="1234440"/>
            <a:chOff x="0" y="0"/>
            <a:chExt cx="18587920" cy="164592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7580881" y="309883"/>
              <a:ext cx="1007039" cy="1336038"/>
            </a:xfrm>
            <a:custGeom>
              <a:avLst/>
              <a:gdLst/>
              <a:ahLst/>
              <a:cxnLst/>
              <a:rect r="r" b="b" t="t" l="l"/>
              <a:pathLst>
                <a:path h="1336038" w="1007039">
                  <a:moveTo>
                    <a:pt x="0" y="0"/>
                  </a:moveTo>
                  <a:lnTo>
                    <a:pt x="1007039" y="0"/>
                  </a:lnTo>
                  <a:lnTo>
                    <a:pt x="1007039" y="1336038"/>
                  </a:lnTo>
                  <a:lnTo>
                    <a:pt x="0" y="1336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38100"/>
              <a:ext cx="17340199" cy="876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rtl="true">
                <a:lnSpc>
                  <a:spcPts val="4950"/>
                </a:lnSpc>
              </a:pPr>
              <a:r>
                <a:rPr lang="he-IL" b="true" sz="4500" spc="-67">
                  <a:solidFill>
                    <a:srgbClr val="FFF5FE"/>
                  </a:solidFill>
                  <a:latin typeface="Rubik Bold"/>
                  <a:ea typeface="Rubik Bold"/>
                  <a:cs typeface="Rubik Bold"/>
                  <a:sym typeface="Rubik Bold"/>
                  <a:rtl val="true"/>
                </a:rPr>
                <a:t>האתגר האמיתי מתחיל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415648" y="1552575"/>
            <a:ext cx="13005149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3520"/>
              </a:lnSpc>
            </a:pPr>
            <a:r>
              <a:rPr lang="he-IL" sz="3200" spc="-48">
                <a:solidFill>
                  <a:srgbClr val="FFF5FE"/>
                </a:solidFill>
                <a:latin typeface="Rubik"/>
                <a:ea typeface="Rubik"/>
                <a:cs typeface="Rubik"/>
                <a:sym typeface="Rubik"/>
                <a:rtl val="true"/>
              </a:rPr>
              <a:t>בהתחלה הכל עבד טוב: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4364034" y="7096489"/>
            <a:ext cx="5875683" cy="1971311"/>
            <a:chOff x="0" y="0"/>
            <a:chExt cx="7834244" cy="2628415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7834244" cy="2628415"/>
              <a:chOff x="0" y="0"/>
              <a:chExt cx="1547505" cy="519193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547505" cy="519193"/>
              </a:xfrm>
              <a:custGeom>
                <a:avLst/>
                <a:gdLst/>
                <a:ahLst/>
                <a:cxnLst/>
                <a:rect r="r" b="b" t="t" l="l"/>
                <a:pathLst>
                  <a:path h="519193" w="1547505">
                    <a:moveTo>
                      <a:pt x="31623" y="0"/>
                    </a:moveTo>
                    <a:lnTo>
                      <a:pt x="1515882" y="0"/>
                    </a:lnTo>
                    <a:cubicBezTo>
                      <a:pt x="1533347" y="0"/>
                      <a:pt x="1547505" y="14158"/>
                      <a:pt x="1547505" y="31623"/>
                    </a:cubicBezTo>
                    <a:lnTo>
                      <a:pt x="1547505" y="487570"/>
                    </a:lnTo>
                    <a:cubicBezTo>
                      <a:pt x="1547505" y="495957"/>
                      <a:pt x="1544173" y="504000"/>
                      <a:pt x="1538243" y="509931"/>
                    </a:cubicBezTo>
                    <a:cubicBezTo>
                      <a:pt x="1532312" y="515861"/>
                      <a:pt x="1524269" y="519193"/>
                      <a:pt x="1515882" y="519193"/>
                    </a:cubicBezTo>
                    <a:lnTo>
                      <a:pt x="31623" y="519193"/>
                    </a:lnTo>
                    <a:cubicBezTo>
                      <a:pt x="14158" y="519193"/>
                      <a:pt x="0" y="505035"/>
                      <a:pt x="0" y="487570"/>
                    </a:cubicBezTo>
                    <a:lnTo>
                      <a:pt x="0" y="31623"/>
                    </a:lnTo>
                    <a:cubicBezTo>
                      <a:pt x="0" y="14158"/>
                      <a:pt x="14158" y="0"/>
                      <a:pt x="31623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211144">
                      <a:alpha val="100000"/>
                    </a:srgbClr>
                  </a:gs>
                  <a:gs pos="100000">
                    <a:srgbClr val="170B32">
                      <a:alpha val="100000"/>
                    </a:srgbClr>
                  </a:gs>
                </a:gsLst>
                <a:lin ang="0"/>
              </a:gradFill>
              <a:ln w="19050" cap="rnd">
                <a:gradFill>
                  <a:gsLst>
                    <a:gs pos="0">
                      <a:srgbClr val="8F1AB3">
                        <a:alpha val="100000"/>
                      </a:srgbClr>
                    </a:gs>
                    <a:gs pos="100000">
                      <a:srgbClr val="4C128F">
                        <a:alpha val="100000"/>
                      </a:srgbClr>
                    </a:gs>
                  </a:gsLst>
                  <a:lin ang="2700000"/>
                </a:gradFill>
                <a:prstDash val="solid"/>
                <a:round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76200"/>
                <a:ext cx="1547505" cy="59539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41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752550" y="721964"/>
              <a:ext cx="6329143" cy="1203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rtl="true">
                <a:lnSpc>
                  <a:spcPts val="3520"/>
                </a:lnSpc>
              </a:pPr>
              <a:r>
                <a:rPr lang="ar-EG" sz="3200" spc="-48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 </a:t>
              </a:r>
              <a:r>
                <a:rPr lang="en-US" sz="3200" spc="-48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</a:rPr>
                <a:t>Remotion Studio</a:t>
              </a:r>
              <a:r>
                <a:rPr lang="he-IL" sz="3200" spc="-48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 מרנדרת את הוידאו הזה כאניציה קצרה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0B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1814667" y="1330325"/>
            <a:ext cx="4341335" cy="4522224"/>
          </a:xfrm>
          <a:custGeom>
            <a:avLst/>
            <a:gdLst/>
            <a:ahLst/>
            <a:cxnLst/>
            <a:rect r="r" b="b" t="t" l="l"/>
            <a:pathLst>
              <a:path h="4522224" w="4341335">
                <a:moveTo>
                  <a:pt x="4341335" y="4522224"/>
                </a:moveTo>
                <a:lnTo>
                  <a:pt x="0" y="4522224"/>
                </a:lnTo>
                <a:lnTo>
                  <a:pt x="0" y="0"/>
                </a:lnTo>
                <a:lnTo>
                  <a:pt x="4341335" y="0"/>
                </a:lnTo>
                <a:lnTo>
                  <a:pt x="4341335" y="452222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885972" y="6853257"/>
            <a:ext cx="4280976" cy="4810086"/>
          </a:xfrm>
          <a:custGeom>
            <a:avLst/>
            <a:gdLst/>
            <a:ahLst/>
            <a:cxnLst/>
            <a:rect r="r" b="b" t="t" l="l"/>
            <a:pathLst>
              <a:path h="4810086" w="4280976">
                <a:moveTo>
                  <a:pt x="0" y="0"/>
                </a:moveTo>
                <a:lnTo>
                  <a:pt x="4280976" y="0"/>
                </a:lnTo>
                <a:lnTo>
                  <a:pt x="4280976" y="4810086"/>
                </a:lnTo>
                <a:lnTo>
                  <a:pt x="0" y="4810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526668" y="5852549"/>
            <a:ext cx="6054669" cy="3405751"/>
          </a:xfrm>
          <a:prstGeom prst="rect">
            <a:avLst/>
          </a:prstGeom>
        </p:spPr>
      </p:pic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0366128" y="5852549"/>
            <a:ext cx="6054669" cy="3405751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3368023" y="789305"/>
            <a:ext cx="13951488" cy="1135039"/>
            <a:chOff x="0" y="0"/>
            <a:chExt cx="18601984" cy="151338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7594945" y="177347"/>
              <a:ext cx="1007039" cy="1336038"/>
            </a:xfrm>
            <a:custGeom>
              <a:avLst/>
              <a:gdLst/>
              <a:ahLst/>
              <a:cxnLst/>
              <a:rect r="r" b="b" t="t" l="l"/>
              <a:pathLst>
                <a:path h="1336038" w="1007039">
                  <a:moveTo>
                    <a:pt x="0" y="0"/>
                  </a:moveTo>
                  <a:lnTo>
                    <a:pt x="1007039" y="0"/>
                  </a:lnTo>
                  <a:lnTo>
                    <a:pt x="1007039" y="1336038"/>
                  </a:lnTo>
                  <a:lnTo>
                    <a:pt x="0" y="1336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19050"/>
              <a:ext cx="17340199" cy="6193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rtl="true">
                <a:lnSpc>
                  <a:spcPts val="3520"/>
                </a:lnSpc>
              </a:pPr>
              <a:r>
                <a:rPr lang="he-IL" sz="3200" spc="-192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ואז החלו לצוץ הסדקים...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657437"/>
              <a:ext cx="17340199" cy="6193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rtl="true">
                <a:lnSpc>
                  <a:spcPts val="3520"/>
                </a:lnSpc>
              </a:pPr>
              <a:r>
                <a:rPr lang="he-IL" b="true" sz="3200" spc="-192">
                  <a:solidFill>
                    <a:srgbClr val="FFF5FE"/>
                  </a:solidFill>
                  <a:latin typeface="Rubik Bold"/>
                  <a:ea typeface="Rubik Bold"/>
                  <a:cs typeface="Rubik Bold"/>
                  <a:sym typeface="Rubik Bold"/>
                  <a:rtl val="true"/>
                </a:rPr>
                <a:t>בעיה </a:t>
              </a:r>
              <a:r>
                <a:rPr lang="en-US" b="true" sz="3200" spc="-192">
                  <a:solidFill>
                    <a:srgbClr val="FFF5FE"/>
                  </a:solidFill>
                  <a:latin typeface="Rubik Bold"/>
                  <a:ea typeface="Rubik Bold"/>
                  <a:cs typeface="Rubik Bold"/>
                  <a:sym typeface="Rubik Bold"/>
                </a:rPr>
                <a:t>1</a:t>
              </a:r>
              <a:r>
                <a:rPr lang="ar-EG" b="true" sz="3200" spc="-192">
                  <a:solidFill>
                    <a:srgbClr val="FFF5FE"/>
                  </a:solidFill>
                  <a:latin typeface="Rubik Bold"/>
                  <a:ea typeface="Rubik Bold"/>
                  <a:cs typeface="Rubik Bold"/>
                  <a:sym typeface="Rubik Bold"/>
                  <a:rtl val="true"/>
                </a:rPr>
                <a:t>: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415648" y="2124389"/>
            <a:ext cx="13005149" cy="89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3520"/>
              </a:lnSpc>
            </a:pPr>
            <a:r>
              <a:rPr lang="he-IL" sz="3200" spc="-192">
                <a:solidFill>
                  <a:srgbClr val="FFF5FE"/>
                </a:solidFill>
                <a:latin typeface="Rubik"/>
                <a:ea typeface="Rubik"/>
                <a:cs typeface="Rubik"/>
                <a:sym typeface="Rubik"/>
                <a:rtl val="true"/>
              </a:rPr>
              <a:t>ההנפשות נוצרו, אבל על כל סרטון שנראה “טוב” היו עשרות שנראו </a:t>
            </a:r>
          </a:p>
          <a:p>
            <a:pPr algn="r" rtl="true">
              <a:lnSpc>
                <a:spcPts val="3520"/>
              </a:lnSpc>
            </a:pPr>
            <a:r>
              <a:rPr lang="he-IL" sz="3200" spc="-192">
                <a:solidFill>
                  <a:srgbClr val="FFF5FE"/>
                </a:solidFill>
                <a:latin typeface="Rubik"/>
                <a:ea typeface="Rubik"/>
                <a:cs typeface="Rubik"/>
                <a:sym typeface="Rubik"/>
                <a:rtl val="true"/>
              </a:rPr>
              <a:t>כמו הנפשות שילד בגן חובה יידע לומר שהן גרועות.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15648" y="3355408"/>
            <a:ext cx="13005149" cy="89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3520"/>
              </a:lnSpc>
            </a:pPr>
            <a:r>
              <a:rPr lang="he-IL" sz="3200" spc="-192">
                <a:solidFill>
                  <a:srgbClr val="FFF5FE"/>
                </a:solidFill>
                <a:latin typeface="Rubik"/>
                <a:ea typeface="Rubik"/>
                <a:cs typeface="Rubik"/>
                <a:sym typeface="Rubik"/>
                <a:rtl val="true"/>
              </a:rPr>
              <a:t>בנוסף, לא יכולתי לשחזר או למקד את המודל כדי שייצור מחדש את הסרטונים</a:t>
            </a:r>
          </a:p>
          <a:p>
            <a:pPr algn="r" rtl="true">
              <a:lnSpc>
                <a:spcPts val="3520"/>
              </a:lnSpc>
            </a:pPr>
            <a:r>
              <a:rPr lang="he-IL" sz="3200" spc="-192">
                <a:solidFill>
                  <a:srgbClr val="FFF5FE"/>
                </a:solidFill>
                <a:latin typeface="Rubik"/>
                <a:ea typeface="Rubik"/>
                <a:cs typeface="Rubik"/>
                <a:sym typeface="Rubik"/>
                <a:rtl val="true"/>
              </a:rPr>
              <a:t>שכן נראו טוב לטעמי. 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0B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1814667" y="1330325"/>
            <a:ext cx="4341335" cy="4522224"/>
          </a:xfrm>
          <a:custGeom>
            <a:avLst/>
            <a:gdLst/>
            <a:ahLst/>
            <a:cxnLst/>
            <a:rect r="r" b="b" t="t" l="l"/>
            <a:pathLst>
              <a:path h="4522224" w="4341335">
                <a:moveTo>
                  <a:pt x="4341335" y="4522224"/>
                </a:moveTo>
                <a:lnTo>
                  <a:pt x="0" y="4522224"/>
                </a:lnTo>
                <a:lnTo>
                  <a:pt x="0" y="0"/>
                </a:lnTo>
                <a:lnTo>
                  <a:pt x="4341335" y="0"/>
                </a:lnTo>
                <a:lnTo>
                  <a:pt x="4341335" y="452222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885972" y="6853257"/>
            <a:ext cx="4280976" cy="4810086"/>
          </a:xfrm>
          <a:custGeom>
            <a:avLst/>
            <a:gdLst/>
            <a:ahLst/>
            <a:cxnLst/>
            <a:rect r="r" b="b" t="t" l="l"/>
            <a:pathLst>
              <a:path h="4810086" w="4280976">
                <a:moveTo>
                  <a:pt x="0" y="0"/>
                </a:moveTo>
                <a:lnTo>
                  <a:pt x="4280976" y="0"/>
                </a:lnTo>
                <a:lnTo>
                  <a:pt x="4280976" y="4810086"/>
                </a:lnTo>
                <a:lnTo>
                  <a:pt x="0" y="4810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3415648" y="3152017"/>
            <a:ext cx="14163129" cy="1165542"/>
            <a:chOff x="0" y="0"/>
            <a:chExt cx="18884171" cy="155405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7877133" y="218019"/>
              <a:ext cx="1007039" cy="1336038"/>
            </a:xfrm>
            <a:custGeom>
              <a:avLst/>
              <a:gdLst/>
              <a:ahLst/>
              <a:cxnLst/>
              <a:rect r="r" b="b" t="t" l="l"/>
              <a:pathLst>
                <a:path h="1336038" w="1007039">
                  <a:moveTo>
                    <a:pt x="0" y="0"/>
                  </a:moveTo>
                  <a:lnTo>
                    <a:pt x="1007038" y="0"/>
                  </a:lnTo>
                  <a:lnTo>
                    <a:pt x="1007038" y="1336038"/>
                  </a:lnTo>
                  <a:lnTo>
                    <a:pt x="0" y="1336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19050"/>
              <a:ext cx="17340199" cy="1203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rtl="true">
                <a:lnSpc>
                  <a:spcPts val="3520"/>
                </a:lnSpc>
              </a:pPr>
              <a:r>
                <a:rPr lang="he-IL" sz="3200" spc="-192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הבנתי שלקלוד אין מספיק אינפורמציה על </a:t>
              </a:r>
              <a:r>
                <a:rPr lang="en-US" sz="3200" spc="-192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</a:rPr>
                <a:t>Best Practices</a:t>
              </a:r>
              <a:r>
                <a:rPr lang="he-IL" sz="3200" spc="-192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 בכל מה שקשור ל</a:t>
              </a:r>
              <a:r>
                <a:rPr lang="en-US" sz="3200" spc="-192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</a:rPr>
                <a:t>Motion Design</a:t>
              </a:r>
              <a:r>
                <a:rPr lang="he-IL" sz="3200" spc="-192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 וגם יש את הפער החמקמק של </a:t>
              </a:r>
              <a:r>
                <a:rPr lang="he-IL" b="true" sz="3200" spc="-192">
                  <a:solidFill>
                    <a:srgbClr val="FFF5FE"/>
                  </a:solidFill>
                  <a:latin typeface="Rubik Bold"/>
                  <a:ea typeface="Rubik Bold"/>
                  <a:cs typeface="Rubik Bold"/>
                  <a:sym typeface="Rubik Bold"/>
                  <a:rtl val="true"/>
                </a:rPr>
                <a:t>טעם אישי.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094056" y="4749132"/>
            <a:ext cx="11326741" cy="1336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3520"/>
              </a:lnSpc>
            </a:pPr>
            <a:r>
              <a:rPr lang="he-IL" sz="3200" spc="-192">
                <a:solidFill>
                  <a:srgbClr val="FFF5FE"/>
                </a:solidFill>
                <a:latin typeface="Rubik"/>
                <a:ea typeface="Rubik"/>
                <a:cs typeface="Rubik"/>
                <a:sym typeface="Rubik"/>
                <a:rtl val="true"/>
              </a:rPr>
              <a:t>מה שקלוד מנתח כסרטון מקצועי זוכה פרס האקדמיה, הוא בפועל בלאגן שלם של טקסט שעולה אחד על השני, אורות שמעוררים התקף אפילפטי ואלמנטים שנחתכים במסך.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0B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1814667" y="1330325"/>
            <a:ext cx="4341335" cy="4522224"/>
          </a:xfrm>
          <a:custGeom>
            <a:avLst/>
            <a:gdLst/>
            <a:ahLst/>
            <a:cxnLst/>
            <a:rect r="r" b="b" t="t" l="l"/>
            <a:pathLst>
              <a:path h="4522224" w="4341335">
                <a:moveTo>
                  <a:pt x="4341335" y="4522224"/>
                </a:moveTo>
                <a:lnTo>
                  <a:pt x="0" y="4522224"/>
                </a:lnTo>
                <a:lnTo>
                  <a:pt x="0" y="0"/>
                </a:lnTo>
                <a:lnTo>
                  <a:pt x="4341335" y="0"/>
                </a:lnTo>
                <a:lnTo>
                  <a:pt x="4341335" y="452222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885972" y="6853257"/>
            <a:ext cx="4280976" cy="4810086"/>
          </a:xfrm>
          <a:custGeom>
            <a:avLst/>
            <a:gdLst/>
            <a:ahLst/>
            <a:cxnLst/>
            <a:rect r="r" b="b" t="t" l="l"/>
            <a:pathLst>
              <a:path h="4810086" w="4280976">
                <a:moveTo>
                  <a:pt x="0" y="0"/>
                </a:moveTo>
                <a:lnTo>
                  <a:pt x="4280976" y="0"/>
                </a:lnTo>
                <a:lnTo>
                  <a:pt x="4280976" y="4810086"/>
                </a:lnTo>
                <a:lnTo>
                  <a:pt x="0" y="4810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5400000">
            <a:off x="12592956" y="4904018"/>
            <a:ext cx="1020559" cy="734803"/>
          </a:xfrm>
          <a:custGeom>
            <a:avLst/>
            <a:gdLst/>
            <a:ahLst/>
            <a:cxnLst/>
            <a:rect r="r" b="b" t="t" l="l"/>
            <a:pathLst>
              <a:path h="734803" w="1020559">
                <a:moveTo>
                  <a:pt x="0" y="0"/>
                </a:moveTo>
                <a:lnTo>
                  <a:pt x="1020559" y="0"/>
                </a:lnTo>
                <a:lnTo>
                  <a:pt x="1020559" y="734803"/>
                </a:lnTo>
                <a:lnTo>
                  <a:pt x="0" y="7348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670016" y="2739403"/>
            <a:ext cx="6750781" cy="1745512"/>
            <a:chOff x="0" y="0"/>
            <a:chExt cx="9001042" cy="2327349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9001042" cy="2327349"/>
              <a:chOff x="0" y="0"/>
              <a:chExt cx="1777984" cy="45972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777984" cy="459723"/>
              </a:xfrm>
              <a:custGeom>
                <a:avLst/>
                <a:gdLst/>
                <a:ahLst/>
                <a:cxnLst/>
                <a:rect r="r" b="b" t="t" l="l"/>
                <a:pathLst>
                  <a:path h="459723" w="1777984">
                    <a:moveTo>
                      <a:pt x="27524" y="0"/>
                    </a:moveTo>
                    <a:lnTo>
                      <a:pt x="1750460" y="0"/>
                    </a:lnTo>
                    <a:cubicBezTo>
                      <a:pt x="1765661" y="0"/>
                      <a:pt x="1777984" y="12323"/>
                      <a:pt x="1777984" y="27524"/>
                    </a:cubicBezTo>
                    <a:lnTo>
                      <a:pt x="1777984" y="432200"/>
                    </a:lnTo>
                    <a:cubicBezTo>
                      <a:pt x="1777984" y="439499"/>
                      <a:pt x="1775084" y="446500"/>
                      <a:pt x="1769922" y="451662"/>
                    </a:cubicBezTo>
                    <a:cubicBezTo>
                      <a:pt x="1764760" y="456823"/>
                      <a:pt x="1757760" y="459723"/>
                      <a:pt x="1750460" y="459723"/>
                    </a:cubicBezTo>
                    <a:lnTo>
                      <a:pt x="27524" y="459723"/>
                    </a:lnTo>
                    <a:cubicBezTo>
                      <a:pt x="20224" y="459723"/>
                      <a:pt x="13223" y="456823"/>
                      <a:pt x="8061" y="451662"/>
                    </a:cubicBezTo>
                    <a:cubicBezTo>
                      <a:pt x="2900" y="446500"/>
                      <a:pt x="0" y="439499"/>
                      <a:pt x="0" y="432200"/>
                    </a:cubicBezTo>
                    <a:lnTo>
                      <a:pt x="0" y="27524"/>
                    </a:lnTo>
                    <a:cubicBezTo>
                      <a:pt x="0" y="12323"/>
                      <a:pt x="12323" y="0"/>
                      <a:pt x="27524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211144">
                      <a:alpha val="100000"/>
                    </a:srgbClr>
                  </a:gs>
                  <a:gs pos="100000">
                    <a:srgbClr val="170B32">
                      <a:alpha val="100000"/>
                    </a:srgbClr>
                  </a:gs>
                </a:gsLst>
                <a:lin ang="0"/>
              </a:gradFill>
              <a:ln w="19050" cap="rnd">
                <a:gradFill>
                  <a:gsLst>
                    <a:gs pos="0">
                      <a:srgbClr val="8F1AB3">
                        <a:alpha val="100000"/>
                      </a:srgbClr>
                    </a:gs>
                    <a:gs pos="100000">
                      <a:srgbClr val="4C128F">
                        <a:alpha val="100000"/>
                      </a:srgbClr>
                    </a:gs>
                  </a:gsLst>
                  <a:lin ang="2700000"/>
                </a:gradFill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76200"/>
                <a:ext cx="1777984" cy="5359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41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537707" y="571431"/>
              <a:ext cx="7925627" cy="1203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rtl="true">
                <a:lnSpc>
                  <a:spcPts val="3520"/>
                </a:lnSpc>
              </a:pPr>
              <a:r>
                <a:rPr lang="he-IL" sz="3200" spc="-192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 לבקש מקלוד שיחפש </a:t>
              </a:r>
              <a:r>
                <a:rPr lang="en-US" sz="3200" spc="-192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</a:rPr>
                <a:t>Best Practices</a:t>
              </a:r>
              <a:r>
                <a:rPr lang="he-IL" sz="3200" spc="-192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 ולאסוף כאלו בעצמי באמצעות </a:t>
              </a:r>
              <a:r>
                <a:rPr lang="en-US" sz="3200" spc="-192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</a:rPr>
                <a:t>Perplexity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9936517" y="1168423"/>
            <a:ext cx="6484280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3520"/>
              </a:lnSpc>
            </a:pPr>
            <a:r>
              <a:rPr lang="he-IL" b="true" sz="3200" spc="-192">
                <a:solidFill>
                  <a:srgbClr val="FFF5FE"/>
                </a:solidFill>
                <a:latin typeface="Rubik Bold"/>
                <a:ea typeface="Rubik Bold"/>
                <a:cs typeface="Rubik Bold"/>
                <a:sym typeface="Rubik Bold"/>
                <a:rtl val="true"/>
              </a:rPr>
              <a:t>דברים שניסיתי כדי לפתור את הבעיה: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144000" y="6112781"/>
            <a:ext cx="7111681" cy="1151023"/>
            <a:chOff x="0" y="0"/>
            <a:chExt cx="9482241" cy="1534697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9482241" cy="1534697"/>
              <a:chOff x="0" y="0"/>
              <a:chExt cx="1873035" cy="30315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873035" cy="303150"/>
              </a:xfrm>
              <a:custGeom>
                <a:avLst/>
                <a:gdLst/>
                <a:ahLst/>
                <a:cxnLst/>
                <a:rect r="r" b="b" t="t" l="l"/>
                <a:pathLst>
                  <a:path h="303150" w="1873035">
                    <a:moveTo>
                      <a:pt x="26127" y="0"/>
                    </a:moveTo>
                    <a:lnTo>
                      <a:pt x="1846908" y="0"/>
                    </a:lnTo>
                    <a:cubicBezTo>
                      <a:pt x="1861338" y="0"/>
                      <a:pt x="1873035" y="11697"/>
                      <a:pt x="1873035" y="26127"/>
                    </a:cubicBezTo>
                    <a:lnTo>
                      <a:pt x="1873035" y="277023"/>
                    </a:lnTo>
                    <a:cubicBezTo>
                      <a:pt x="1873035" y="283952"/>
                      <a:pt x="1870283" y="290598"/>
                      <a:pt x="1865383" y="295498"/>
                    </a:cubicBezTo>
                    <a:cubicBezTo>
                      <a:pt x="1860483" y="300397"/>
                      <a:pt x="1853838" y="303150"/>
                      <a:pt x="1846908" y="303150"/>
                    </a:cubicBezTo>
                    <a:lnTo>
                      <a:pt x="26127" y="303150"/>
                    </a:lnTo>
                    <a:cubicBezTo>
                      <a:pt x="11697" y="303150"/>
                      <a:pt x="0" y="291453"/>
                      <a:pt x="0" y="277023"/>
                    </a:cubicBezTo>
                    <a:lnTo>
                      <a:pt x="0" y="26127"/>
                    </a:lnTo>
                    <a:cubicBezTo>
                      <a:pt x="0" y="11697"/>
                      <a:pt x="11697" y="0"/>
                      <a:pt x="26127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211144">
                      <a:alpha val="100000"/>
                    </a:srgbClr>
                  </a:gs>
                  <a:gs pos="100000">
                    <a:srgbClr val="170B32">
                      <a:alpha val="100000"/>
                    </a:srgbClr>
                  </a:gs>
                </a:gsLst>
                <a:lin ang="0"/>
              </a:gradFill>
              <a:ln w="19050" cap="rnd">
                <a:gradFill>
                  <a:gsLst>
                    <a:gs pos="0">
                      <a:srgbClr val="FF3131">
                        <a:alpha val="100000"/>
                      </a:srgbClr>
                    </a:gs>
                    <a:gs pos="100000">
                      <a:srgbClr val="FF914D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76200"/>
                <a:ext cx="1873035" cy="379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41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1030504" y="447763"/>
              <a:ext cx="7421232" cy="5395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rtl="true">
                <a:lnSpc>
                  <a:spcPts val="3080"/>
                </a:lnSpc>
              </a:pPr>
              <a:r>
                <a:rPr lang="he-IL" b="true" sz="2800" spc="-168">
                  <a:solidFill>
                    <a:srgbClr val="FFF5FE"/>
                  </a:solidFill>
                  <a:latin typeface="Rubik Bold"/>
                  <a:ea typeface="Rubik Bold"/>
                  <a:cs typeface="Rubik Bold"/>
                  <a:sym typeface="Rubik Bold"/>
                  <a:rtl val="true"/>
                </a:rPr>
                <a:t>נכשל:  קלוד לא הבין איך ומתי לממש אותם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5400000">
            <a:off x="4626059" y="4904018"/>
            <a:ext cx="1020559" cy="734803"/>
          </a:xfrm>
          <a:custGeom>
            <a:avLst/>
            <a:gdLst/>
            <a:ahLst/>
            <a:cxnLst/>
            <a:rect r="r" b="b" t="t" l="l"/>
            <a:pathLst>
              <a:path h="734803" w="1020559">
                <a:moveTo>
                  <a:pt x="0" y="0"/>
                </a:moveTo>
                <a:lnTo>
                  <a:pt x="1020559" y="0"/>
                </a:lnTo>
                <a:lnTo>
                  <a:pt x="1020559" y="734803"/>
                </a:lnTo>
                <a:lnTo>
                  <a:pt x="0" y="7348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703119" y="2739403"/>
            <a:ext cx="6750781" cy="1745512"/>
            <a:chOff x="0" y="0"/>
            <a:chExt cx="9001042" cy="2327349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9001042" cy="2327349"/>
              <a:chOff x="0" y="0"/>
              <a:chExt cx="1777984" cy="45972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777984" cy="459723"/>
              </a:xfrm>
              <a:custGeom>
                <a:avLst/>
                <a:gdLst/>
                <a:ahLst/>
                <a:cxnLst/>
                <a:rect r="r" b="b" t="t" l="l"/>
                <a:pathLst>
                  <a:path h="459723" w="1777984">
                    <a:moveTo>
                      <a:pt x="27524" y="0"/>
                    </a:moveTo>
                    <a:lnTo>
                      <a:pt x="1750460" y="0"/>
                    </a:lnTo>
                    <a:cubicBezTo>
                      <a:pt x="1765661" y="0"/>
                      <a:pt x="1777984" y="12323"/>
                      <a:pt x="1777984" y="27524"/>
                    </a:cubicBezTo>
                    <a:lnTo>
                      <a:pt x="1777984" y="432200"/>
                    </a:lnTo>
                    <a:cubicBezTo>
                      <a:pt x="1777984" y="439499"/>
                      <a:pt x="1775084" y="446500"/>
                      <a:pt x="1769922" y="451662"/>
                    </a:cubicBezTo>
                    <a:cubicBezTo>
                      <a:pt x="1764760" y="456823"/>
                      <a:pt x="1757760" y="459723"/>
                      <a:pt x="1750460" y="459723"/>
                    </a:cubicBezTo>
                    <a:lnTo>
                      <a:pt x="27524" y="459723"/>
                    </a:lnTo>
                    <a:cubicBezTo>
                      <a:pt x="20224" y="459723"/>
                      <a:pt x="13223" y="456823"/>
                      <a:pt x="8061" y="451662"/>
                    </a:cubicBezTo>
                    <a:cubicBezTo>
                      <a:pt x="2900" y="446500"/>
                      <a:pt x="0" y="439499"/>
                      <a:pt x="0" y="432200"/>
                    </a:cubicBezTo>
                    <a:lnTo>
                      <a:pt x="0" y="27524"/>
                    </a:lnTo>
                    <a:cubicBezTo>
                      <a:pt x="0" y="12323"/>
                      <a:pt x="12323" y="0"/>
                      <a:pt x="27524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211144">
                      <a:alpha val="100000"/>
                    </a:srgbClr>
                  </a:gs>
                  <a:gs pos="100000">
                    <a:srgbClr val="170B32">
                      <a:alpha val="100000"/>
                    </a:srgbClr>
                  </a:gs>
                </a:gsLst>
                <a:lin ang="0"/>
              </a:gradFill>
              <a:ln w="19050" cap="rnd">
                <a:gradFill>
                  <a:gsLst>
                    <a:gs pos="0">
                      <a:srgbClr val="8F1AB3">
                        <a:alpha val="100000"/>
                      </a:srgbClr>
                    </a:gs>
                    <a:gs pos="100000">
                      <a:srgbClr val="4C128F">
                        <a:alpha val="100000"/>
                      </a:srgbClr>
                    </a:gs>
                  </a:gsLst>
                  <a:lin ang="2700000"/>
                </a:gradFill>
                <a:prstDash val="solid"/>
                <a:round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76200"/>
                <a:ext cx="1777984" cy="5359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41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254772" y="279331"/>
              <a:ext cx="8491497" cy="1787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rtl="true">
                <a:lnSpc>
                  <a:spcPts val="3520"/>
                </a:lnSpc>
              </a:pPr>
              <a:r>
                <a:rPr lang="he-IL" sz="3200" spc="-192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לייצא את האנימציות המוצלחות לפריימים ולבקש מקלוד שינתח אותם כרפרנס לדוגמאות טובות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77103" y="6112781"/>
            <a:ext cx="7111681" cy="1151023"/>
            <a:chOff x="0" y="0"/>
            <a:chExt cx="9482241" cy="1534697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9482241" cy="1534697"/>
              <a:chOff x="0" y="0"/>
              <a:chExt cx="1873035" cy="30315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873035" cy="303150"/>
              </a:xfrm>
              <a:custGeom>
                <a:avLst/>
                <a:gdLst/>
                <a:ahLst/>
                <a:cxnLst/>
                <a:rect r="r" b="b" t="t" l="l"/>
                <a:pathLst>
                  <a:path h="303150" w="1873035">
                    <a:moveTo>
                      <a:pt x="26127" y="0"/>
                    </a:moveTo>
                    <a:lnTo>
                      <a:pt x="1846908" y="0"/>
                    </a:lnTo>
                    <a:cubicBezTo>
                      <a:pt x="1861338" y="0"/>
                      <a:pt x="1873035" y="11697"/>
                      <a:pt x="1873035" y="26127"/>
                    </a:cubicBezTo>
                    <a:lnTo>
                      <a:pt x="1873035" y="277023"/>
                    </a:lnTo>
                    <a:cubicBezTo>
                      <a:pt x="1873035" y="283952"/>
                      <a:pt x="1870283" y="290598"/>
                      <a:pt x="1865383" y="295498"/>
                    </a:cubicBezTo>
                    <a:cubicBezTo>
                      <a:pt x="1860483" y="300397"/>
                      <a:pt x="1853838" y="303150"/>
                      <a:pt x="1846908" y="303150"/>
                    </a:cubicBezTo>
                    <a:lnTo>
                      <a:pt x="26127" y="303150"/>
                    </a:lnTo>
                    <a:cubicBezTo>
                      <a:pt x="11697" y="303150"/>
                      <a:pt x="0" y="291453"/>
                      <a:pt x="0" y="277023"/>
                    </a:cubicBezTo>
                    <a:lnTo>
                      <a:pt x="0" y="26127"/>
                    </a:lnTo>
                    <a:cubicBezTo>
                      <a:pt x="0" y="11697"/>
                      <a:pt x="11697" y="0"/>
                      <a:pt x="26127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211144">
                      <a:alpha val="100000"/>
                    </a:srgbClr>
                  </a:gs>
                  <a:gs pos="100000">
                    <a:srgbClr val="170B32">
                      <a:alpha val="100000"/>
                    </a:srgbClr>
                  </a:gs>
                </a:gsLst>
                <a:lin ang="0"/>
              </a:gradFill>
              <a:ln w="19050" cap="rnd">
                <a:gradFill>
                  <a:gsLst>
                    <a:gs pos="0">
                      <a:srgbClr val="FF3131">
                        <a:alpha val="100000"/>
                      </a:srgbClr>
                    </a:gs>
                    <a:gs pos="100000">
                      <a:srgbClr val="FF914D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76200"/>
                <a:ext cx="1873035" cy="379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41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1315552" y="251517"/>
              <a:ext cx="6851137" cy="10602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rtl="true">
                <a:lnSpc>
                  <a:spcPts val="3080"/>
                </a:lnSpc>
              </a:pPr>
              <a:r>
                <a:rPr lang="he-IL" b="true" sz="2800" spc="-168">
                  <a:solidFill>
                    <a:srgbClr val="FFF5FE"/>
                  </a:solidFill>
                  <a:latin typeface="Rubik Bold"/>
                  <a:ea typeface="Rubik Bold"/>
                  <a:cs typeface="Rubik Bold"/>
                  <a:sym typeface="Rubik Bold"/>
                  <a:rtl val="true"/>
                </a:rPr>
                <a:t>נכשל:  יותר מדי תוכן שקלוד לא הצליח ליישם אחרכך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0B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1814667" y="1330325"/>
            <a:ext cx="4341335" cy="4522224"/>
          </a:xfrm>
          <a:custGeom>
            <a:avLst/>
            <a:gdLst/>
            <a:ahLst/>
            <a:cxnLst/>
            <a:rect r="r" b="b" t="t" l="l"/>
            <a:pathLst>
              <a:path h="4522224" w="4341335">
                <a:moveTo>
                  <a:pt x="4341335" y="4522224"/>
                </a:moveTo>
                <a:lnTo>
                  <a:pt x="0" y="4522224"/>
                </a:lnTo>
                <a:lnTo>
                  <a:pt x="0" y="0"/>
                </a:lnTo>
                <a:lnTo>
                  <a:pt x="4341335" y="0"/>
                </a:lnTo>
                <a:lnTo>
                  <a:pt x="4341335" y="452222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885972" y="6853257"/>
            <a:ext cx="4280976" cy="4810086"/>
          </a:xfrm>
          <a:custGeom>
            <a:avLst/>
            <a:gdLst/>
            <a:ahLst/>
            <a:cxnLst/>
            <a:rect r="r" b="b" t="t" l="l"/>
            <a:pathLst>
              <a:path h="4810086" w="4280976">
                <a:moveTo>
                  <a:pt x="0" y="0"/>
                </a:moveTo>
                <a:lnTo>
                  <a:pt x="4280976" y="0"/>
                </a:lnTo>
                <a:lnTo>
                  <a:pt x="4280976" y="4810086"/>
                </a:lnTo>
                <a:lnTo>
                  <a:pt x="0" y="4810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3030707" y="2030729"/>
            <a:ext cx="12226586" cy="1745512"/>
            <a:chOff x="0" y="0"/>
            <a:chExt cx="16302115" cy="2327349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6302115" cy="2327349"/>
              <a:chOff x="0" y="0"/>
              <a:chExt cx="3220171" cy="459723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220171" cy="459723"/>
              </a:xfrm>
              <a:custGeom>
                <a:avLst/>
                <a:gdLst/>
                <a:ahLst/>
                <a:cxnLst/>
                <a:rect r="r" b="b" t="t" l="l"/>
                <a:pathLst>
                  <a:path h="459723" w="3220171">
                    <a:moveTo>
                      <a:pt x="15197" y="0"/>
                    </a:moveTo>
                    <a:lnTo>
                      <a:pt x="3204974" y="0"/>
                    </a:lnTo>
                    <a:cubicBezTo>
                      <a:pt x="3209005" y="0"/>
                      <a:pt x="3212870" y="1601"/>
                      <a:pt x="3215720" y="4451"/>
                    </a:cubicBezTo>
                    <a:cubicBezTo>
                      <a:pt x="3218570" y="7301"/>
                      <a:pt x="3220171" y="11166"/>
                      <a:pt x="3220171" y="15197"/>
                    </a:cubicBezTo>
                    <a:lnTo>
                      <a:pt x="3220171" y="444526"/>
                    </a:lnTo>
                    <a:cubicBezTo>
                      <a:pt x="3220171" y="452919"/>
                      <a:pt x="3213367" y="459723"/>
                      <a:pt x="3204974" y="459723"/>
                    </a:cubicBezTo>
                    <a:lnTo>
                      <a:pt x="15197" y="459723"/>
                    </a:lnTo>
                    <a:cubicBezTo>
                      <a:pt x="11166" y="459723"/>
                      <a:pt x="7301" y="458122"/>
                      <a:pt x="4451" y="455272"/>
                    </a:cubicBezTo>
                    <a:cubicBezTo>
                      <a:pt x="1601" y="452422"/>
                      <a:pt x="0" y="448557"/>
                      <a:pt x="0" y="444526"/>
                    </a:cubicBezTo>
                    <a:lnTo>
                      <a:pt x="0" y="15197"/>
                    </a:lnTo>
                    <a:cubicBezTo>
                      <a:pt x="0" y="6804"/>
                      <a:pt x="6804" y="0"/>
                      <a:pt x="15197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211144">
                      <a:alpha val="100000"/>
                    </a:srgbClr>
                  </a:gs>
                  <a:gs pos="100000">
                    <a:srgbClr val="170B32">
                      <a:alpha val="100000"/>
                    </a:srgbClr>
                  </a:gs>
                </a:gsLst>
                <a:lin ang="0"/>
              </a:gradFill>
              <a:ln w="19050" cap="rnd">
                <a:gradFill>
                  <a:gsLst>
                    <a:gs pos="0">
                      <a:srgbClr val="8F1AB3">
                        <a:alpha val="100000"/>
                      </a:srgbClr>
                    </a:gs>
                    <a:gs pos="100000">
                      <a:srgbClr val="4C128F">
                        <a:alpha val="100000"/>
                      </a:srgbClr>
                    </a:gs>
                  </a:gsLst>
                  <a:lin ang="2700000"/>
                </a:gradFill>
                <a:prstDash val="solid"/>
                <a:round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76200"/>
                <a:ext cx="3220171" cy="5359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41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711493" y="571431"/>
              <a:ext cx="14879129" cy="1203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rtl="true">
                <a:lnSpc>
                  <a:spcPts val="3520"/>
                </a:lnSpc>
              </a:pPr>
              <a:r>
                <a:rPr lang="he-IL" sz="3200" spc="-192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לבנות מערכת טמפלטים מוכנה מראש שמכילה אלמנטים שונים שנראים טוב.  </a:t>
              </a:r>
            </a:p>
            <a:p>
              <a:pPr algn="r" rtl="true">
                <a:lnSpc>
                  <a:spcPts val="3520"/>
                </a:lnSpc>
              </a:pPr>
              <a:r>
                <a:rPr lang="he-IL" sz="3200" spc="-192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על בסיסם קלוד יוכל ליצור סרטונים חדשים בסגנונות ובעיצוב מוכח מראש. 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335832" y="851535"/>
            <a:ext cx="7242945" cy="1179194"/>
            <a:chOff x="0" y="0"/>
            <a:chExt cx="9657259" cy="157225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8650221" y="236221"/>
              <a:ext cx="1007039" cy="1336038"/>
            </a:xfrm>
            <a:custGeom>
              <a:avLst/>
              <a:gdLst/>
              <a:ahLst/>
              <a:cxnLst/>
              <a:rect r="r" b="b" t="t" l="l"/>
              <a:pathLst>
                <a:path h="1336038" w="1007039">
                  <a:moveTo>
                    <a:pt x="0" y="0"/>
                  </a:moveTo>
                  <a:lnTo>
                    <a:pt x="1007038" y="0"/>
                  </a:lnTo>
                  <a:lnTo>
                    <a:pt x="1007038" y="1336038"/>
                  </a:lnTo>
                  <a:lnTo>
                    <a:pt x="0" y="1336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19050"/>
              <a:ext cx="8491497" cy="6193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rtl="true">
                <a:lnSpc>
                  <a:spcPts val="3520"/>
                </a:lnSpc>
              </a:pPr>
              <a:r>
                <a:rPr lang="he-IL" b="true" sz="3200" spc="-192">
                  <a:solidFill>
                    <a:srgbClr val="FFF5FE"/>
                  </a:solidFill>
                  <a:latin typeface="Rubik Bold"/>
                  <a:ea typeface="Rubik Bold"/>
                  <a:cs typeface="Rubik Bold"/>
                  <a:sym typeface="Rubik Bold"/>
                  <a:rtl val="true"/>
                </a:rPr>
                <a:t>הפתרון: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271978" y="5486400"/>
            <a:ext cx="11744044" cy="1502434"/>
            <a:chOff x="0" y="0"/>
            <a:chExt cx="15658725" cy="2003246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5658725" cy="2003246"/>
              <a:chOff x="0" y="0"/>
              <a:chExt cx="3093082" cy="395703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3093082" cy="395703"/>
              </a:xfrm>
              <a:custGeom>
                <a:avLst/>
                <a:gdLst/>
                <a:ahLst/>
                <a:cxnLst/>
                <a:rect r="r" b="b" t="t" l="l"/>
                <a:pathLst>
                  <a:path h="395703" w="3093082">
                    <a:moveTo>
                      <a:pt x="15821" y="0"/>
                    </a:moveTo>
                    <a:lnTo>
                      <a:pt x="3077260" y="0"/>
                    </a:lnTo>
                    <a:cubicBezTo>
                      <a:pt x="3085998" y="0"/>
                      <a:pt x="3093082" y="7083"/>
                      <a:pt x="3093082" y="15821"/>
                    </a:cubicBezTo>
                    <a:lnTo>
                      <a:pt x="3093082" y="379882"/>
                    </a:lnTo>
                    <a:cubicBezTo>
                      <a:pt x="3093082" y="384078"/>
                      <a:pt x="3091415" y="388102"/>
                      <a:pt x="3088448" y="391069"/>
                    </a:cubicBezTo>
                    <a:cubicBezTo>
                      <a:pt x="3085480" y="394036"/>
                      <a:pt x="3081456" y="395703"/>
                      <a:pt x="3077260" y="395703"/>
                    </a:cubicBezTo>
                    <a:lnTo>
                      <a:pt x="15821" y="395703"/>
                    </a:lnTo>
                    <a:cubicBezTo>
                      <a:pt x="7083" y="395703"/>
                      <a:pt x="0" y="388619"/>
                      <a:pt x="0" y="379882"/>
                    </a:cubicBezTo>
                    <a:lnTo>
                      <a:pt x="0" y="15821"/>
                    </a:lnTo>
                    <a:cubicBezTo>
                      <a:pt x="0" y="11625"/>
                      <a:pt x="1667" y="7601"/>
                      <a:pt x="4634" y="4634"/>
                    </a:cubicBezTo>
                    <a:cubicBezTo>
                      <a:pt x="7601" y="1667"/>
                      <a:pt x="11625" y="0"/>
                      <a:pt x="15821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211144">
                      <a:alpha val="100000"/>
                    </a:srgbClr>
                  </a:gs>
                  <a:gs pos="100000">
                    <a:srgbClr val="170B32">
                      <a:alpha val="100000"/>
                    </a:srgbClr>
                  </a:gs>
                </a:gsLst>
                <a:lin ang="0"/>
              </a:gradFill>
              <a:ln w="19050" cap="rnd">
                <a:gradFill>
                  <a:gsLst>
                    <a:gs pos="0">
                      <a:srgbClr val="89D957">
                        <a:alpha val="100000"/>
                      </a:srgbClr>
                    </a:gs>
                    <a:gs pos="100000">
                      <a:srgbClr val="C9E265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76200"/>
                <a:ext cx="3093082" cy="4719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41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182074" y="409380"/>
              <a:ext cx="14879129" cy="1203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rtl="true">
                <a:lnSpc>
                  <a:spcPts val="3520"/>
                </a:lnSpc>
              </a:pPr>
              <a:r>
                <a:rPr lang="he-IL" sz="3200" spc="-192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זה עדיין נותן לו מרחב תמרון אבל מונע ממנו להתחיל לעצב ולהנפיש הכל מאפס כי לרוב זה ייכשל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5400000">
            <a:off x="8633720" y="4265819"/>
            <a:ext cx="1020559" cy="734803"/>
          </a:xfrm>
          <a:custGeom>
            <a:avLst/>
            <a:gdLst/>
            <a:ahLst/>
            <a:cxnLst/>
            <a:rect r="r" b="b" t="t" l="l"/>
            <a:pathLst>
              <a:path h="734803" w="1020559">
                <a:moveTo>
                  <a:pt x="0" y="0"/>
                </a:moveTo>
                <a:lnTo>
                  <a:pt x="1020560" y="0"/>
                </a:lnTo>
                <a:lnTo>
                  <a:pt x="1020560" y="734803"/>
                </a:lnTo>
                <a:lnTo>
                  <a:pt x="0" y="7348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0B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1814667" y="1330325"/>
            <a:ext cx="4341335" cy="4522224"/>
          </a:xfrm>
          <a:custGeom>
            <a:avLst/>
            <a:gdLst/>
            <a:ahLst/>
            <a:cxnLst/>
            <a:rect r="r" b="b" t="t" l="l"/>
            <a:pathLst>
              <a:path h="4522224" w="4341335">
                <a:moveTo>
                  <a:pt x="4341335" y="4522224"/>
                </a:moveTo>
                <a:lnTo>
                  <a:pt x="0" y="4522224"/>
                </a:lnTo>
                <a:lnTo>
                  <a:pt x="0" y="0"/>
                </a:lnTo>
                <a:lnTo>
                  <a:pt x="4341335" y="0"/>
                </a:lnTo>
                <a:lnTo>
                  <a:pt x="4341335" y="452222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885972" y="6853257"/>
            <a:ext cx="4280976" cy="4810086"/>
          </a:xfrm>
          <a:custGeom>
            <a:avLst/>
            <a:gdLst/>
            <a:ahLst/>
            <a:cxnLst/>
            <a:rect r="r" b="b" t="t" l="l"/>
            <a:pathLst>
              <a:path h="4810086" w="4280976">
                <a:moveTo>
                  <a:pt x="0" y="0"/>
                </a:moveTo>
                <a:lnTo>
                  <a:pt x="4280976" y="0"/>
                </a:lnTo>
                <a:lnTo>
                  <a:pt x="4280976" y="4810086"/>
                </a:lnTo>
                <a:lnTo>
                  <a:pt x="0" y="4810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3415648" y="1117475"/>
            <a:ext cx="14163129" cy="1152649"/>
            <a:chOff x="0" y="0"/>
            <a:chExt cx="18884171" cy="15368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7877133" y="200827"/>
              <a:ext cx="1007039" cy="1336038"/>
            </a:xfrm>
            <a:custGeom>
              <a:avLst/>
              <a:gdLst/>
              <a:ahLst/>
              <a:cxnLst/>
              <a:rect r="r" b="b" t="t" l="l"/>
              <a:pathLst>
                <a:path h="1336038" w="1007039">
                  <a:moveTo>
                    <a:pt x="0" y="0"/>
                  </a:moveTo>
                  <a:lnTo>
                    <a:pt x="1007038" y="0"/>
                  </a:lnTo>
                  <a:lnTo>
                    <a:pt x="1007038" y="1336038"/>
                  </a:lnTo>
                  <a:lnTo>
                    <a:pt x="0" y="1336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28575"/>
              <a:ext cx="17340199" cy="6098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rtl="true">
                <a:lnSpc>
                  <a:spcPts val="3520"/>
                </a:lnSpc>
              </a:pPr>
              <a:r>
                <a:rPr lang="he-IL" b="true" sz="3200" spc="-192">
                  <a:solidFill>
                    <a:srgbClr val="FFF5FE"/>
                  </a:solidFill>
                  <a:latin typeface="Canva Sans Bold"/>
                  <a:ea typeface="Canva Sans Bold"/>
                  <a:cs typeface="Canva Sans Bold"/>
                  <a:sym typeface="Canva Sans Bold"/>
                  <a:rtl val="true"/>
                </a:rPr>
                <a:t>בעיה </a:t>
              </a:r>
              <a:r>
                <a:rPr lang="en-US" b="true" sz="3200" spc="-192">
                  <a:solidFill>
                    <a:srgbClr val="FFF5FE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2</a:t>
              </a:r>
              <a:r>
                <a:rPr lang="ar-EG" b="true" sz="3200" spc="-192">
                  <a:solidFill>
                    <a:srgbClr val="FFF5FE"/>
                  </a:solidFill>
                  <a:latin typeface="Canva Sans Bold"/>
                  <a:ea typeface="Canva Sans Bold"/>
                  <a:cs typeface="Canva Sans Bold"/>
                  <a:sym typeface="Canva Sans Bold"/>
                  <a:rtl val="true"/>
                </a:rPr>
                <a:t>: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415648" y="2205865"/>
            <a:ext cx="13005149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3520"/>
              </a:lnSpc>
            </a:pPr>
            <a:r>
              <a:rPr lang="he-IL" sz="3200" spc="-192">
                <a:solidFill>
                  <a:srgbClr val="FFF5FE"/>
                </a:solidFill>
                <a:latin typeface="Canva Sans"/>
                <a:ea typeface="Canva Sans"/>
                <a:cs typeface="Canva Sans"/>
                <a:sym typeface="Canva Sans"/>
                <a:rtl val="true"/>
              </a:rPr>
              <a:t>אוקיי המערכת עובדת  יאללה נתקין אותה אצל משתמשת חיצונית.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17793" y="2837566"/>
            <a:ext cx="12103005" cy="888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3520"/>
              </a:lnSpc>
            </a:pPr>
            <a:r>
              <a:rPr lang="he-IL" sz="3200" spc="-192">
                <a:solidFill>
                  <a:srgbClr val="FFF5FE"/>
                </a:solidFill>
                <a:latin typeface="Canva Sans"/>
                <a:ea typeface="Canva Sans"/>
                <a:cs typeface="Canva Sans"/>
                <a:sym typeface="Canva Sans"/>
                <a:rtl val="true"/>
              </a:rPr>
              <a:t>אחרי שלוש שעות של השתלטות מרחוק על המחשב ונסיונות חוזרים ונשנים לגרום לזה לעבוד - גורנישט.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17793" y="5422654"/>
            <a:ext cx="12103005" cy="888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3520"/>
              </a:lnSpc>
            </a:pPr>
            <a:r>
              <a:rPr lang="he-IL" sz="3200" spc="-192">
                <a:solidFill>
                  <a:srgbClr val="FFF5FE"/>
                </a:solidFill>
                <a:latin typeface="Canva Sans"/>
                <a:ea typeface="Canva Sans"/>
                <a:cs typeface="Canva Sans"/>
                <a:sym typeface="Canva Sans"/>
                <a:rtl val="true"/>
              </a:rPr>
              <a:t>שום דבר לא עובד ולא ברור למה? זה עבד אצלי מעולה, למה זה לא עובד בעמדת עבודה אחרת?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0B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1814667" y="1330325"/>
            <a:ext cx="4341335" cy="4522224"/>
          </a:xfrm>
          <a:custGeom>
            <a:avLst/>
            <a:gdLst/>
            <a:ahLst/>
            <a:cxnLst/>
            <a:rect r="r" b="b" t="t" l="l"/>
            <a:pathLst>
              <a:path h="4522224" w="4341335">
                <a:moveTo>
                  <a:pt x="4341335" y="4522224"/>
                </a:moveTo>
                <a:lnTo>
                  <a:pt x="0" y="4522224"/>
                </a:lnTo>
                <a:lnTo>
                  <a:pt x="0" y="0"/>
                </a:lnTo>
                <a:lnTo>
                  <a:pt x="4341335" y="0"/>
                </a:lnTo>
                <a:lnTo>
                  <a:pt x="4341335" y="452222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885972" y="6853257"/>
            <a:ext cx="4280976" cy="4810086"/>
          </a:xfrm>
          <a:custGeom>
            <a:avLst/>
            <a:gdLst/>
            <a:ahLst/>
            <a:cxnLst/>
            <a:rect r="r" b="b" t="t" l="l"/>
            <a:pathLst>
              <a:path h="4810086" w="4280976">
                <a:moveTo>
                  <a:pt x="0" y="0"/>
                </a:moveTo>
                <a:lnTo>
                  <a:pt x="4280976" y="0"/>
                </a:lnTo>
                <a:lnTo>
                  <a:pt x="4280976" y="4810086"/>
                </a:lnTo>
                <a:lnTo>
                  <a:pt x="0" y="4810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5400000">
            <a:off x="12592956" y="4904018"/>
            <a:ext cx="1020559" cy="734803"/>
          </a:xfrm>
          <a:custGeom>
            <a:avLst/>
            <a:gdLst/>
            <a:ahLst/>
            <a:cxnLst/>
            <a:rect r="r" b="b" t="t" l="l"/>
            <a:pathLst>
              <a:path h="734803" w="1020559">
                <a:moveTo>
                  <a:pt x="0" y="0"/>
                </a:moveTo>
                <a:lnTo>
                  <a:pt x="1020559" y="0"/>
                </a:lnTo>
                <a:lnTo>
                  <a:pt x="1020559" y="734803"/>
                </a:lnTo>
                <a:lnTo>
                  <a:pt x="0" y="7348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670016" y="2739403"/>
            <a:ext cx="6750781" cy="1745512"/>
            <a:chOff x="0" y="0"/>
            <a:chExt cx="9001042" cy="2327349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9001042" cy="2327349"/>
              <a:chOff x="0" y="0"/>
              <a:chExt cx="1777984" cy="45972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777984" cy="459723"/>
              </a:xfrm>
              <a:custGeom>
                <a:avLst/>
                <a:gdLst/>
                <a:ahLst/>
                <a:cxnLst/>
                <a:rect r="r" b="b" t="t" l="l"/>
                <a:pathLst>
                  <a:path h="459723" w="1777984">
                    <a:moveTo>
                      <a:pt x="27524" y="0"/>
                    </a:moveTo>
                    <a:lnTo>
                      <a:pt x="1750460" y="0"/>
                    </a:lnTo>
                    <a:cubicBezTo>
                      <a:pt x="1765661" y="0"/>
                      <a:pt x="1777984" y="12323"/>
                      <a:pt x="1777984" y="27524"/>
                    </a:cubicBezTo>
                    <a:lnTo>
                      <a:pt x="1777984" y="432200"/>
                    </a:lnTo>
                    <a:cubicBezTo>
                      <a:pt x="1777984" y="439499"/>
                      <a:pt x="1775084" y="446500"/>
                      <a:pt x="1769922" y="451662"/>
                    </a:cubicBezTo>
                    <a:cubicBezTo>
                      <a:pt x="1764760" y="456823"/>
                      <a:pt x="1757760" y="459723"/>
                      <a:pt x="1750460" y="459723"/>
                    </a:cubicBezTo>
                    <a:lnTo>
                      <a:pt x="27524" y="459723"/>
                    </a:lnTo>
                    <a:cubicBezTo>
                      <a:pt x="20224" y="459723"/>
                      <a:pt x="13223" y="456823"/>
                      <a:pt x="8061" y="451662"/>
                    </a:cubicBezTo>
                    <a:cubicBezTo>
                      <a:pt x="2900" y="446500"/>
                      <a:pt x="0" y="439499"/>
                      <a:pt x="0" y="432200"/>
                    </a:cubicBezTo>
                    <a:lnTo>
                      <a:pt x="0" y="27524"/>
                    </a:lnTo>
                    <a:cubicBezTo>
                      <a:pt x="0" y="12323"/>
                      <a:pt x="12323" y="0"/>
                      <a:pt x="27524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211144">
                      <a:alpha val="100000"/>
                    </a:srgbClr>
                  </a:gs>
                  <a:gs pos="100000">
                    <a:srgbClr val="170B32">
                      <a:alpha val="100000"/>
                    </a:srgbClr>
                  </a:gs>
                </a:gsLst>
                <a:lin ang="0"/>
              </a:gradFill>
              <a:ln w="19050" cap="rnd">
                <a:gradFill>
                  <a:gsLst>
                    <a:gs pos="0">
                      <a:srgbClr val="8F1AB3">
                        <a:alpha val="100000"/>
                      </a:srgbClr>
                    </a:gs>
                    <a:gs pos="100000">
                      <a:srgbClr val="4C128F">
                        <a:alpha val="100000"/>
                      </a:srgbClr>
                    </a:gs>
                  </a:gsLst>
                  <a:lin ang="2700000"/>
                </a:gradFill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76200"/>
                <a:ext cx="1777984" cy="5359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41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254772" y="571431"/>
              <a:ext cx="8491497" cy="1203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rtl="true">
                <a:lnSpc>
                  <a:spcPts val="3520"/>
                </a:lnSpc>
              </a:pPr>
              <a:r>
                <a:rPr lang="he-IL" sz="3200" spc="-192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להשתמש ב</a:t>
              </a:r>
              <a:r>
                <a:rPr lang="en-US" sz="3200" spc="-192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</a:rPr>
                <a:t>npm</a:t>
              </a:r>
              <a:r>
                <a:rPr lang="he-IL" sz="3200" spc="-192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 - מאגר ספריות שמאפשר התקנה מהירה בפקודה אחת בלבד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9936517" y="1168423"/>
            <a:ext cx="6484280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3520"/>
              </a:lnSpc>
            </a:pPr>
            <a:r>
              <a:rPr lang="he-IL" b="true" sz="3200" spc="-192">
                <a:solidFill>
                  <a:srgbClr val="FFF5FE"/>
                </a:solidFill>
                <a:latin typeface="Rubik Bold"/>
                <a:ea typeface="Rubik Bold"/>
                <a:cs typeface="Rubik Bold"/>
                <a:sym typeface="Rubik Bold"/>
                <a:rtl val="true"/>
              </a:rPr>
              <a:t>דברים שניסיתי כדי לפתור את הבעיה: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144000" y="6112781"/>
            <a:ext cx="7111681" cy="2241988"/>
            <a:chOff x="0" y="0"/>
            <a:chExt cx="9482241" cy="2989317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9482241" cy="2989317"/>
              <a:chOff x="0" y="0"/>
              <a:chExt cx="1873035" cy="590482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873035" cy="590482"/>
              </a:xfrm>
              <a:custGeom>
                <a:avLst/>
                <a:gdLst/>
                <a:ahLst/>
                <a:cxnLst/>
                <a:rect r="r" b="b" t="t" l="l"/>
                <a:pathLst>
                  <a:path h="590482" w="1873035">
                    <a:moveTo>
                      <a:pt x="26127" y="0"/>
                    </a:moveTo>
                    <a:lnTo>
                      <a:pt x="1846908" y="0"/>
                    </a:lnTo>
                    <a:cubicBezTo>
                      <a:pt x="1861338" y="0"/>
                      <a:pt x="1873035" y="11697"/>
                      <a:pt x="1873035" y="26127"/>
                    </a:cubicBezTo>
                    <a:lnTo>
                      <a:pt x="1873035" y="564355"/>
                    </a:lnTo>
                    <a:cubicBezTo>
                      <a:pt x="1873035" y="578785"/>
                      <a:pt x="1861338" y="590482"/>
                      <a:pt x="1846908" y="590482"/>
                    </a:cubicBezTo>
                    <a:lnTo>
                      <a:pt x="26127" y="590482"/>
                    </a:lnTo>
                    <a:cubicBezTo>
                      <a:pt x="19198" y="590482"/>
                      <a:pt x="12552" y="587730"/>
                      <a:pt x="7652" y="582830"/>
                    </a:cubicBezTo>
                    <a:cubicBezTo>
                      <a:pt x="2753" y="577930"/>
                      <a:pt x="0" y="571285"/>
                      <a:pt x="0" y="564355"/>
                    </a:cubicBezTo>
                    <a:lnTo>
                      <a:pt x="0" y="26127"/>
                    </a:lnTo>
                    <a:cubicBezTo>
                      <a:pt x="0" y="11697"/>
                      <a:pt x="11697" y="0"/>
                      <a:pt x="26127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211144">
                      <a:alpha val="100000"/>
                    </a:srgbClr>
                  </a:gs>
                  <a:gs pos="100000">
                    <a:srgbClr val="170B32">
                      <a:alpha val="100000"/>
                    </a:srgbClr>
                  </a:gs>
                </a:gsLst>
                <a:lin ang="0"/>
              </a:gradFill>
              <a:ln w="19050" cap="rnd">
                <a:gradFill>
                  <a:gsLst>
                    <a:gs pos="0">
                      <a:srgbClr val="FF3131">
                        <a:alpha val="100000"/>
                      </a:srgbClr>
                    </a:gs>
                    <a:gs pos="100000">
                      <a:srgbClr val="FF914D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85725"/>
                <a:ext cx="1873035" cy="6762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41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413887"/>
              <a:ext cx="9318560" cy="21016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rtl="true">
                <a:lnSpc>
                  <a:spcPts val="3080"/>
                </a:lnSpc>
              </a:pPr>
              <a:r>
                <a:rPr lang="he-IL" sz="2800" spc="-168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נכשל:  ההתקנה של הספרייה של </a:t>
              </a:r>
              <a:r>
                <a:rPr lang="en-US" sz="2800" spc="-168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</a:rPr>
                <a:t>Remotion</a:t>
              </a:r>
              <a:r>
                <a:rPr lang="ar-EG" sz="2800" spc="-168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 </a:t>
              </a:r>
            </a:p>
            <a:p>
              <a:pPr algn="r" rtl="true">
                <a:lnSpc>
                  <a:spcPts val="3080"/>
                </a:lnSpc>
              </a:pPr>
              <a:r>
                <a:rPr lang="he-IL" sz="2800" spc="-168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ו </a:t>
              </a:r>
              <a:r>
                <a:rPr lang="en-US" sz="2800" spc="-168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</a:rPr>
                <a:t>Remotion studio</a:t>
              </a:r>
              <a:r>
                <a:rPr lang="he-IL" sz="2800" spc="-168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 שמאפשרת להריץ את האנימציה כשלה באופן קבוע כי מסלול ההתקנה משתנה ממחשב למחשב. 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5400000">
            <a:off x="4626059" y="4493472"/>
            <a:ext cx="1020559" cy="734803"/>
          </a:xfrm>
          <a:custGeom>
            <a:avLst/>
            <a:gdLst/>
            <a:ahLst/>
            <a:cxnLst/>
            <a:rect r="r" b="b" t="t" l="l"/>
            <a:pathLst>
              <a:path h="734803" w="1020559">
                <a:moveTo>
                  <a:pt x="0" y="0"/>
                </a:moveTo>
                <a:lnTo>
                  <a:pt x="1020559" y="0"/>
                </a:lnTo>
                <a:lnTo>
                  <a:pt x="1020559" y="734802"/>
                </a:lnTo>
                <a:lnTo>
                  <a:pt x="0" y="7348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703119" y="2739403"/>
            <a:ext cx="6750781" cy="1032189"/>
            <a:chOff x="0" y="0"/>
            <a:chExt cx="9001042" cy="1376251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9001042" cy="1376251"/>
              <a:chOff x="0" y="0"/>
              <a:chExt cx="1777984" cy="271852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777984" cy="271852"/>
              </a:xfrm>
              <a:custGeom>
                <a:avLst/>
                <a:gdLst/>
                <a:ahLst/>
                <a:cxnLst/>
                <a:rect r="r" b="b" t="t" l="l"/>
                <a:pathLst>
                  <a:path h="271852" w="1777984">
                    <a:moveTo>
                      <a:pt x="27524" y="0"/>
                    </a:moveTo>
                    <a:lnTo>
                      <a:pt x="1750460" y="0"/>
                    </a:lnTo>
                    <a:cubicBezTo>
                      <a:pt x="1765661" y="0"/>
                      <a:pt x="1777984" y="12323"/>
                      <a:pt x="1777984" y="27524"/>
                    </a:cubicBezTo>
                    <a:lnTo>
                      <a:pt x="1777984" y="244328"/>
                    </a:lnTo>
                    <a:cubicBezTo>
                      <a:pt x="1777984" y="251628"/>
                      <a:pt x="1775084" y="258629"/>
                      <a:pt x="1769922" y="263791"/>
                    </a:cubicBezTo>
                    <a:cubicBezTo>
                      <a:pt x="1764760" y="268952"/>
                      <a:pt x="1757760" y="271852"/>
                      <a:pt x="1750460" y="271852"/>
                    </a:cubicBezTo>
                    <a:lnTo>
                      <a:pt x="27524" y="271852"/>
                    </a:lnTo>
                    <a:cubicBezTo>
                      <a:pt x="20224" y="271852"/>
                      <a:pt x="13223" y="268952"/>
                      <a:pt x="8061" y="263791"/>
                    </a:cubicBezTo>
                    <a:cubicBezTo>
                      <a:pt x="2900" y="258629"/>
                      <a:pt x="0" y="251628"/>
                      <a:pt x="0" y="244328"/>
                    </a:cubicBezTo>
                    <a:lnTo>
                      <a:pt x="0" y="27524"/>
                    </a:lnTo>
                    <a:cubicBezTo>
                      <a:pt x="0" y="12323"/>
                      <a:pt x="12323" y="0"/>
                      <a:pt x="27524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211144">
                      <a:alpha val="100000"/>
                    </a:srgbClr>
                  </a:gs>
                  <a:gs pos="100000">
                    <a:srgbClr val="170B32">
                      <a:alpha val="100000"/>
                    </a:srgbClr>
                  </a:gs>
                </a:gsLst>
                <a:lin ang="0"/>
              </a:gradFill>
              <a:ln w="19050" cap="rnd">
                <a:gradFill>
                  <a:gsLst>
                    <a:gs pos="0">
                      <a:srgbClr val="8F1AB3">
                        <a:alpha val="100000"/>
                      </a:srgbClr>
                    </a:gs>
                    <a:gs pos="100000">
                      <a:srgbClr val="4C128F">
                        <a:alpha val="100000"/>
                      </a:srgbClr>
                    </a:gs>
                  </a:gsLst>
                  <a:lin ang="2700000"/>
                </a:gradFill>
                <a:prstDash val="solid"/>
                <a:round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76200"/>
                <a:ext cx="1777984" cy="34805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41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1917318" y="397507"/>
              <a:ext cx="5166406" cy="6098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rtl="true">
                <a:lnSpc>
                  <a:spcPts val="3520"/>
                </a:lnSpc>
              </a:pPr>
              <a:r>
                <a:rPr lang="he-IL" sz="3200" spc="-192">
                  <a:solidFill>
                    <a:srgbClr val="FFF5FE"/>
                  </a:solidFill>
                  <a:latin typeface="Canva Sans"/>
                  <a:ea typeface="Canva Sans"/>
                  <a:cs typeface="Canva Sans"/>
                  <a:sym typeface="Canva Sans"/>
                  <a:rtl val="true"/>
                </a:rPr>
                <a:t>סקריפט התקנה אוטומטי 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77103" y="5702234"/>
            <a:ext cx="7111681" cy="1151023"/>
            <a:chOff x="0" y="0"/>
            <a:chExt cx="9482241" cy="1534697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9482241" cy="1534697"/>
              <a:chOff x="0" y="0"/>
              <a:chExt cx="1873035" cy="30315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873035" cy="303150"/>
              </a:xfrm>
              <a:custGeom>
                <a:avLst/>
                <a:gdLst/>
                <a:ahLst/>
                <a:cxnLst/>
                <a:rect r="r" b="b" t="t" l="l"/>
                <a:pathLst>
                  <a:path h="303150" w="1873035">
                    <a:moveTo>
                      <a:pt x="26127" y="0"/>
                    </a:moveTo>
                    <a:lnTo>
                      <a:pt x="1846908" y="0"/>
                    </a:lnTo>
                    <a:cubicBezTo>
                      <a:pt x="1861338" y="0"/>
                      <a:pt x="1873035" y="11697"/>
                      <a:pt x="1873035" y="26127"/>
                    </a:cubicBezTo>
                    <a:lnTo>
                      <a:pt x="1873035" y="277023"/>
                    </a:lnTo>
                    <a:cubicBezTo>
                      <a:pt x="1873035" y="283952"/>
                      <a:pt x="1870283" y="290598"/>
                      <a:pt x="1865383" y="295498"/>
                    </a:cubicBezTo>
                    <a:cubicBezTo>
                      <a:pt x="1860483" y="300397"/>
                      <a:pt x="1853838" y="303150"/>
                      <a:pt x="1846908" y="303150"/>
                    </a:cubicBezTo>
                    <a:lnTo>
                      <a:pt x="26127" y="303150"/>
                    </a:lnTo>
                    <a:cubicBezTo>
                      <a:pt x="11697" y="303150"/>
                      <a:pt x="0" y="291453"/>
                      <a:pt x="0" y="277023"/>
                    </a:cubicBezTo>
                    <a:lnTo>
                      <a:pt x="0" y="26127"/>
                    </a:lnTo>
                    <a:cubicBezTo>
                      <a:pt x="0" y="11697"/>
                      <a:pt x="11697" y="0"/>
                      <a:pt x="26127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211144">
                      <a:alpha val="100000"/>
                    </a:srgbClr>
                  </a:gs>
                  <a:gs pos="100000">
                    <a:srgbClr val="170B32">
                      <a:alpha val="100000"/>
                    </a:srgbClr>
                  </a:gs>
                </a:gsLst>
                <a:lin ang="0"/>
              </a:gradFill>
              <a:ln w="19050" cap="rnd">
                <a:gradFill>
                  <a:gsLst>
                    <a:gs pos="0">
                      <a:srgbClr val="FF3131">
                        <a:alpha val="100000"/>
                      </a:srgbClr>
                    </a:gs>
                    <a:gs pos="100000">
                      <a:srgbClr val="FF914D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76200"/>
                <a:ext cx="1873035" cy="379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41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333601" y="275059"/>
              <a:ext cx="8815038" cy="10602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rtl="true">
                <a:lnSpc>
                  <a:spcPts val="3080"/>
                </a:lnSpc>
              </a:pPr>
              <a:r>
                <a:rPr lang="he-IL" sz="2800" spc="-168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נכשל:  לא מותאם לסביבות עבודה שונות כמו </a:t>
              </a:r>
              <a:r>
                <a:rPr lang="en-US" sz="2800" spc="-168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</a:rPr>
                <a:t>OS</a:t>
              </a:r>
              <a:r>
                <a:rPr lang="he-IL" sz="2800" spc="-168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  ולינוקס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0B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1814667" y="1330325"/>
            <a:ext cx="4341335" cy="4522224"/>
          </a:xfrm>
          <a:custGeom>
            <a:avLst/>
            <a:gdLst/>
            <a:ahLst/>
            <a:cxnLst/>
            <a:rect r="r" b="b" t="t" l="l"/>
            <a:pathLst>
              <a:path h="4522224" w="4341335">
                <a:moveTo>
                  <a:pt x="4341335" y="4522224"/>
                </a:moveTo>
                <a:lnTo>
                  <a:pt x="0" y="4522224"/>
                </a:lnTo>
                <a:lnTo>
                  <a:pt x="0" y="0"/>
                </a:lnTo>
                <a:lnTo>
                  <a:pt x="4341335" y="0"/>
                </a:lnTo>
                <a:lnTo>
                  <a:pt x="4341335" y="452222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885972" y="6853257"/>
            <a:ext cx="4280976" cy="4810086"/>
          </a:xfrm>
          <a:custGeom>
            <a:avLst/>
            <a:gdLst/>
            <a:ahLst/>
            <a:cxnLst/>
            <a:rect r="r" b="b" t="t" l="l"/>
            <a:pathLst>
              <a:path h="4810086" w="4280976">
                <a:moveTo>
                  <a:pt x="0" y="0"/>
                </a:moveTo>
                <a:lnTo>
                  <a:pt x="4280976" y="0"/>
                </a:lnTo>
                <a:lnTo>
                  <a:pt x="4280976" y="4810086"/>
                </a:lnTo>
                <a:lnTo>
                  <a:pt x="0" y="4810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3030707" y="2030729"/>
            <a:ext cx="12226586" cy="2183662"/>
            <a:chOff x="0" y="0"/>
            <a:chExt cx="16302115" cy="2911549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6302115" cy="2911549"/>
              <a:chOff x="0" y="0"/>
              <a:chExt cx="3220171" cy="575121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220171" cy="575121"/>
              </a:xfrm>
              <a:custGeom>
                <a:avLst/>
                <a:gdLst/>
                <a:ahLst/>
                <a:cxnLst/>
                <a:rect r="r" b="b" t="t" l="l"/>
                <a:pathLst>
                  <a:path h="575121" w="3220171">
                    <a:moveTo>
                      <a:pt x="15197" y="0"/>
                    </a:moveTo>
                    <a:lnTo>
                      <a:pt x="3204974" y="0"/>
                    </a:lnTo>
                    <a:cubicBezTo>
                      <a:pt x="3209005" y="0"/>
                      <a:pt x="3212870" y="1601"/>
                      <a:pt x="3215720" y="4451"/>
                    </a:cubicBezTo>
                    <a:cubicBezTo>
                      <a:pt x="3218570" y="7301"/>
                      <a:pt x="3220171" y="11166"/>
                      <a:pt x="3220171" y="15197"/>
                    </a:cubicBezTo>
                    <a:lnTo>
                      <a:pt x="3220171" y="559924"/>
                    </a:lnTo>
                    <a:cubicBezTo>
                      <a:pt x="3220171" y="568317"/>
                      <a:pt x="3213367" y="575121"/>
                      <a:pt x="3204974" y="575121"/>
                    </a:cubicBezTo>
                    <a:lnTo>
                      <a:pt x="15197" y="575121"/>
                    </a:lnTo>
                    <a:cubicBezTo>
                      <a:pt x="6804" y="575121"/>
                      <a:pt x="0" y="568317"/>
                      <a:pt x="0" y="559924"/>
                    </a:cubicBezTo>
                    <a:lnTo>
                      <a:pt x="0" y="15197"/>
                    </a:lnTo>
                    <a:cubicBezTo>
                      <a:pt x="0" y="6804"/>
                      <a:pt x="6804" y="0"/>
                      <a:pt x="15197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211144">
                      <a:alpha val="100000"/>
                    </a:srgbClr>
                  </a:gs>
                  <a:gs pos="100000">
                    <a:srgbClr val="170B32">
                      <a:alpha val="100000"/>
                    </a:srgbClr>
                  </a:gs>
                </a:gsLst>
                <a:lin ang="0"/>
              </a:gradFill>
              <a:ln w="19050" cap="rnd">
                <a:gradFill>
                  <a:gsLst>
                    <a:gs pos="0">
                      <a:srgbClr val="8F1AB3">
                        <a:alpha val="100000"/>
                      </a:srgbClr>
                    </a:gs>
                    <a:gs pos="100000">
                      <a:srgbClr val="4C128F">
                        <a:alpha val="100000"/>
                      </a:srgbClr>
                    </a:gs>
                  </a:gsLst>
                  <a:lin ang="2700000"/>
                </a:gradFill>
                <a:prstDash val="solid"/>
                <a:round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76200"/>
                <a:ext cx="3220171" cy="6513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41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711493" y="571431"/>
              <a:ext cx="14879129" cy="1787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rtl="true">
                <a:lnSpc>
                  <a:spcPts val="3520"/>
                </a:lnSpc>
              </a:pPr>
              <a:r>
                <a:rPr lang="he-IL" sz="3200" spc="-48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שימוש ב</a:t>
              </a:r>
              <a:r>
                <a:rPr lang="en-US" sz="3200" spc="-48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</a:rPr>
                <a:t>Docker</a:t>
              </a:r>
              <a:r>
                <a:rPr lang="he-IL" sz="3200" spc="-48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 - שמאפשר להריץ את אותו היישום בדיוק באותה הדרך לא משנה באיזו מערכת הפעלה נמצאים או מה מבנה התיקיות של המשתמש. 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271978" y="5486400"/>
            <a:ext cx="11744044" cy="1940584"/>
            <a:chOff x="0" y="0"/>
            <a:chExt cx="15658725" cy="2587446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5658725" cy="2587446"/>
              <a:chOff x="0" y="0"/>
              <a:chExt cx="3093082" cy="5111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3093082" cy="511100"/>
              </a:xfrm>
              <a:custGeom>
                <a:avLst/>
                <a:gdLst/>
                <a:ahLst/>
                <a:cxnLst/>
                <a:rect r="r" b="b" t="t" l="l"/>
                <a:pathLst>
                  <a:path h="511100" w="3093082">
                    <a:moveTo>
                      <a:pt x="15821" y="0"/>
                    </a:moveTo>
                    <a:lnTo>
                      <a:pt x="3077260" y="0"/>
                    </a:lnTo>
                    <a:cubicBezTo>
                      <a:pt x="3085998" y="0"/>
                      <a:pt x="3093082" y="7083"/>
                      <a:pt x="3093082" y="15821"/>
                    </a:cubicBezTo>
                    <a:lnTo>
                      <a:pt x="3093082" y="495279"/>
                    </a:lnTo>
                    <a:cubicBezTo>
                      <a:pt x="3093082" y="499475"/>
                      <a:pt x="3091415" y="503499"/>
                      <a:pt x="3088448" y="506466"/>
                    </a:cubicBezTo>
                    <a:cubicBezTo>
                      <a:pt x="3085480" y="509433"/>
                      <a:pt x="3081456" y="511100"/>
                      <a:pt x="3077260" y="511100"/>
                    </a:cubicBezTo>
                    <a:lnTo>
                      <a:pt x="15821" y="511100"/>
                    </a:lnTo>
                    <a:cubicBezTo>
                      <a:pt x="11625" y="511100"/>
                      <a:pt x="7601" y="509433"/>
                      <a:pt x="4634" y="506466"/>
                    </a:cubicBezTo>
                    <a:cubicBezTo>
                      <a:pt x="1667" y="503499"/>
                      <a:pt x="0" y="499475"/>
                      <a:pt x="0" y="495279"/>
                    </a:cubicBezTo>
                    <a:lnTo>
                      <a:pt x="0" y="15821"/>
                    </a:lnTo>
                    <a:cubicBezTo>
                      <a:pt x="0" y="11625"/>
                      <a:pt x="1667" y="7601"/>
                      <a:pt x="4634" y="4634"/>
                    </a:cubicBezTo>
                    <a:cubicBezTo>
                      <a:pt x="7601" y="1667"/>
                      <a:pt x="11625" y="0"/>
                      <a:pt x="15821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211144">
                      <a:alpha val="100000"/>
                    </a:srgbClr>
                  </a:gs>
                  <a:gs pos="100000">
                    <a:srgbClr val="170B32">
                      <a:alpha val="100000"/>
                    </a:srgbClr>
                  </a:gs>
                </a:gsLst>
                <a:lin ang="0"/>
              </a:gradFill>
              <a:ln w="19050" cap="rnd">
                <a:gradFill>
                  <a:gsLst>
                    <a:gs pos="0">
                      <a:srgbClr val="89D957">
                        <a:alpha val="100000"/>
                      </a:srgbClr>
                    </a:gs>
                    <a:gs pos="100000">
                      <a:srgbClr val="C9E265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76200"/>
                <a:ext cx="3093082" cy="587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41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1488265" y="701480"/>
              <a:ext cx="12682194" cy="1203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rtl="true">
                <a:lnSpc>
                  <a:spcPts val="3520"/>
                </a:lnSpc>
              </a:pPr>
              <a:r>
                <a:rPr lang="he-IL" sz="3200" spc="-48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את הגרסה הזו ניסיתי להתקין מקומית על מחשב וירטואלי והכל עבד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13520" y="861060"/>
            <a:ext cx="7365257" cy="1169669"/>
            <a:chOff x="0" y="0"/>
            <a:chExt cx="9820342" cy="155955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8813303" y="223521"/>
              <a:ext cx="1007039" cy="1336038"/>
            </a:xfrm>
            <a:custGeom>
              <a:avLst/>
              <a:gdLst/>
              <a:ahLst/>
              <a:cxnLst/>
              <a:rect r="r" b="b" t="t" l="l"/>
              <a:pathLst>
                <a:path h="1336038" w="1007039">
                  <a:moveTo>
                    <a:pt x="0" y="0"/>
                  </a:moveTo>
                  <a:lnTo>
                    <a:pt x="1007039" y="0"/>
                  </a:lnTo>
                  <a:lnTo>
                    <a:pt x="1007039" y="1336038"/>
                  </a:lnTo>
                  <a:lnTo>
                    <a:pt x="0" y="1336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0" y="19050"/>
              <a:ext cx="8491497" cy="6193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rtl="true">
                <a:lnSpc>
                  <a:spcPts val="3520"/>
                </a:lnSpc>
              </a:pPr>
              <a:r>
                <a:rPr lang="he-IL" b="true" sz="3200" spc="-48">
                  <a:solidFill>
                    <a:srgbClr val="FFF5FE"/>
                  </a:solidFill>
                  <a:latin typeface="Rubik Bold"/>
                  <a:ea typeface="Rubik Bold"/>
                  <a:cs typeface="Rubik Bold"/>
                  <a:sym typeface="Rubik Bold"/>
                  <a:rtl val="true"/>
                </a:rPr>
                <a:t>הפתרון: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5400000">
            <a:off x="8633720" y="4452519"/>
            <a:ext cx="1020559" cy="734803"/>
          </a:xfrm>
          <a:custGeom>
            <a:avLst/>
            <a:gdLst/>
            <a:ahLst/>
            <a:cxnLst/>
            <a:rect r="r" b="b" t="t" l="l"/>
            <a:pathLst>
              <a:path h="734803" w="1020559">
                <a:moveTo>
                  <a:pt x="0" y="0"/>
                </a:moveTo>
                <a:lnTo>
                  <a:pt x="1020560" y="0"/>
                </a:lnTo>
                <a:lnTo>
                  <a:pt x="1020560" y="734802"/>
                </a:lnTo>
                <a:lnTo>
                  <a:pt x="0" y="7348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0B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3319463" y="-273607"/>
            <a:ext cx="5820743" cy="2727802"/>
          </a:xfrm>
          <a:custGeom>
            <a:avLst/>
            <a:gdLst/>
            <a:ahLst/>
            <a:cxnLst/>
            <a:rect r="r" b="b" t="t" l="l"/>
            <a:pathLst>
              <a:path h="2727802" w="5820743">
                <a:moveTo>
                  <a:pt x="0" y="0"/>
                </a:moveTo>
                <a:lnTo>
                  <a:pt x="5820743" y="0"/>
                </a:lnTo>
                <a:lnTo>
                  <a:pt x="5820743" y="2727802"/>
                </a:lnTo>
                <a:lnTo>
                  <a:pt x="0" y="27278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2670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34883" y="6926537"/>
            <a:ext cx="4527165" cy="4549915"/>
          </a:xfrm>
          <a:custGeom>
            <a:avLst/>
            <a:gdLst/>
            <a:ahLst/>
            <a:cxnLst/>
            <a:rect r="r" b="b" t="t" l="l"/>
            <a:pathLst>
              <a:path h="4549915" w="4527165">
                <a:moveTo>
                  <a:pt x="0" y="0"/>
                </a:moveTo>
                <a:lnTo>
                  <a:pt x="4527166" y="0"/>
                </a:lnTo>
                <a:lnTo>
                  <a:pt x="4527166" y="4549915"/>
                </a:lnTo>
                <a:lnTo>
                  <a:pt x="0" y="45499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4252437" y="6753860"/>
            <a:ext cx="9783127" cy="1685133"/>
            <a:chOff x="0" y="0"/>
            <a:chExt cx="13044169" cy="2246844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3044169" cy="2246844"/>
              <a:chOff x="0" y="0"/>
              <a:chExt cx="2576626" cy="443821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576626" cy="443821"/>
              </a:xfrm>
              <a:custGeom>
                <a:avLst/>
                <a:gdLst/>
                <a:ahLst/>
                <a:cxnLst/>
                <a:rect r="r" b="b" t="t" l="l"/>
                <a:pathLst>
                  <a:path h="443821" w="2576626">
                    <a:moveTo>
                      <a:pt x="18993" y="0"/>
                    </a:moveTo>
                    <a:lnTo>
                      <a:pt x="2557634" y="0"/>
                    </a:lnTo>
                    <a:cubicBezTo>
                      <a:pt x="2562671" y="0"/>
                      <a:pt x="2567501" y="2001"/>
                      <a:pt x="2571063" y="5563"/>
                    </a:cubicBezTo>
                    <a:cubicBezTo>
                      <a:pt x="2574625" y="9125"/>
                      <a:pt x="2576626" y="13955"/>
                      <a:pt x="2576626" y="18993"/>
                    </a:cubicBezTo>
                    <a:lnTo>
                      <a:pt x="2576626" y="424829"/>
                    </a:lnTo>
                    <a:cubicBezTo>
                      <a:pt x="2576626" y="435318"/>
                      <a:pt x="2568123" y="443821"/>
                      <a:pt x="2557634" y="443821"/>
                    </a:cubicBezTo>
                    <a:lnTo>
                      <a:pt x="18993" y="443821"/>
                    </a:lnTo>
                    <a:cubicBezTo>
                      <a:pt x="13955" y="443821"/>
                      <a:pt x="9125" y="441820"/>
                      <a:pt x="5563" y="438258"/>
                    </a:cubicBezTo>
                    <a:cubicBezTo>
                      <a:pt x="2001" y="434697"/>
                      <a:pt x="0" y="429866"/>
                      <a:pt x="0" y="424829"/>
                    </a:cubicBezTo>
                    <a:lnTo>
                      <a:pt x="0" y="18993"/>
                    </a:lnTo>
                    <a:cubicBezTo>
                      <a:pt x="0" y="13955"/>
                      <a:pt x="2001" y="9125"/>
                      <a:pt x="5563" y="5563"/>
                    </a:cubicBezTo>
                    <a:cubicBezTo>
                      <a:pt x="9125" y="2001"/>
                      <a:pt x="13955" y="0"/>
                      <a:pt x="18993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211144">
                      <a:alpha val="100000"/>
                    </a:srgbClr>
                  </a:gs>
                  <a:gs pos="100000">
                    <a:srgbClr val="170B32">
                      <a:alpha val="100000"/>
                    </a:srgbClr>
                  </a:gs>
                </a:gsLst>
                <a:lin ang="0"/>
              </a:gradFill>
              <a:ln w="19050" cap="rnd">
                <a:gradFill>
                  <a:gsLst>
                    <a:gs pos="0">
                      <a:srgbClr val="8F1AB3">
                        <a:alpha val="100000"/>
                      </a:srgbClr>
                    </a:gs>
                    <a:gs pos="100000">
                      <a:srgbClr val="4C128F">
                        <a:alpha val="100000"/>
                      </a:srgbClr>
                    </a:gs>
                  </a:gsLst>
                  <a:lin ang="2700000"/>
                </a:gradFill>
                <a:prstDash val="solid"/>
                <a:round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76200"/>
                <a:ext cx="2576626" cy="5200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41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1175848" y="530342"/>
              <a:ext cx="10692473" cy="10983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rtl="true">
                <a:lnSpc>
                  <a:spcPts val="3410"/>
                </a:lnSpc>
              </a:pPr>
              <a:r>
                <a:rPr lang="he-IL" b="true" sz="2200" spc="-33">
                  <a:solidFill>
                    <a:srgbClr val="FFFFFF"/>
                  </a:solidFill>
                  <a:latin typeface="Rubik Bold"/>
                  <a:ea typeface="Rubik Bold"/>
                  <a:cs typeface="Rubik Bold"/>
                  <a:sym typeface="Rubik Bold"/>
                  <a:rtl val="true"/>
                </a:rPr>
                <a:t>אז מיד חשבתי - איך אפשר להנגיש את היכולת הזו לעוד אנשים - </a:t>
              </a:r>
            </a:p>
            <a:p>
              <a:pPr algn="ctr" rtl="true">
                <a:lnSpc>
                  <a:spcPts val="3410"/>
                </a:lnSpc>
                <a:spcBef>
                  <a:spcPct val="0"/>
                </a:spcBef>
              </a:pPr>
              <a:r>
                <a:rPr lang="he-IL" b="true" sz="2200" spc="-33">
                  <a:solidFill>
                    <a:srgbClr val="FFFFFF"/>
                  </a:solidFill>
                  <a:latin typeface="Rubik Bold"/>
                  <a:ea typeface="Rubik Bold"/>
                  <a:cs typeface="Rubik Bold"/>
                  <a:sym typeface="Rubik Bold"/>
                  <a:rtl val="true"/>
                </a:rPr>
                <a:t>יצירת הנפשות </a:t>
              </a:r>
              <a:r>
                <a:rPr lang="en-US" b="true" sz="2200" spc="-33">
                  <a:solidFill>
                    <a:srgbClr val="FFFFFF"/>
                  </a:solidFill>
                  <a:latin typeface="Rubik Bold"/>
                  <a:ea typeface="Rubik Bold"/>
                  <a:cs typeface="Rubik Bold"/>
                  <a:sym typeface="Rubik Bold"/>
                </a:rPr>
                <a:t>Motion Design</a:t>
              </a:r>
              <a:r>
                <a:rPr lang="he-IL" b="true" sz="2200" spc="-33">
                  <a:solidFill>
                    <a:srgbClr val="FFFFFF"/>
                  </a:solidFill>
                  <a:latin typeface="Rubik Bold"/>
                  <a:ea typeface="Rubik Bold"/>
                  <a:cs typeface="Rubik Bold"/>
                  <a:sym typeface="Rubik Bold"/>
                  <a:rtl val="true"/>
                </a:rPr>
                <a:t> ← ישירות מפרומפט. 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210425" y="1615995"/>
            <a:ext cx="386715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6975"/>
              </a:lnSpc>
              <a:spcBef>
                <a:spcPct val="0"/>
              </a:spcBef>
            </a:pPr>
            <a:r>
              <a:rPr lang="he-IL" sz="45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  <a:rtl val="true"/>
              </a:rPr>
              <a:t>איך הכל התחיל?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628582" y="3723918"/>
            <a:ext cx="7490013" cy="1760220"/>
            <a:chOff x="0" y="0"/>
            <a:chExt cx="9986684" cy="234696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8200382" y="179514"/>
              <a:ext cx="1786302" cy="1987932"/>
            </a:xfrm>
            <a:custGeom>
              <a:avLst/>
              <a:gdLst/>
              <a:ahLst/>
              <a:cxnLst/>
              <a:rect r="r" b="b" t="t" l="l"/>
              <a:pathLst>
                <a:path h="1987932" w="1786302">
                  <a:moveTo>
                    <a:pt x="0" y="0"/>
                  </a:moveTo>
                  <a:lnTo>
                    <a:pt x="1786302" y="0"/>
                  </a:lnTo>
                  <a:lnTo>
                    <a:pt x="1786302" y="1987932"/>
                  </a:lnTo>
                  <a:lnTo>
                    <a:pt x="0" y="1987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-95250"/>
              <a:ext cx="7679682" cy="24422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rtl="true">
                <a:lnSpc>
                  <a:spcPts val="3720"/>
                </a:lnSpc>
                <a:spcBef>
                  <a:spcPct val="0"/>
                </a:spcBef>
              </a:pPr>
              <a:r>
                <a:rPr lang="he-IL" sz="2400" spc="-36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פרויקט </a:t>
              </a:r>
              <a:r>
                <a:rPr lang="en-US" sz="2400" spc="-36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Clean cut MCP</a:t>
              </a:r>
              <a:r>
                <a:rPr lang="he-IL" sz="2400" spc="-36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  נולד מתוך סרטון שראיתי ביוטיוב. יוצר תוכן הצליח ליצור הנפשות בסגנון </a:t>
              </a:r>
              <a:r>
                <a:rPr lang="en-US" sz="2400" spc="-36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Motion Graphics</a:t>
              </a:r>
              <a:r>
                <a:rPr lang="he-IL" sz="2400" spc="-36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 ישירות מתוך </a:t>
              </a:r>
              <a:r>
                <a:rPr lang="en-US" sz="2400" spc="-36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Claude Code</a:t>
              </a:r>
              <a:r>
                <a:rPr lang="ar-EG" sz="2400" spc="-36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. 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69405" y="3575328"/>
            <a:ext cx="7388014" cy="1908810"/>
            <a:chOff x="0" y="0"/>
            <a:chExt cx="9850685" cy="254508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7296317" y="0"/>
              <a:ext cx="2554369" cy="2545080"/>
            </a:xfrm>
            <a:custGeom>
              <a:avLst/>
              <a:gdLst/>
              <a:ahLst/>
              <a:cxnLst/>
              <a:rect r="r" b="b" t="t" l="l"/>
              <a:pathLst>
                <a:path h="2545080" w="2554369">
                  <a:moveTo>
                    <a:pt x="0" y="0"/>
                  </a:moveTo>
                  <a:lnTo>
                    <a:pt x="2554368" y="0"/>
                  </a:lnTo>
                  <a:lnTo>
                    <a:pt x="2554368" y="2545080"/>
                  </a:lnTo>
                  <a:lnTo>
                    <a:pt x="0" y="25450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0" y="3810"/>
              <a:ext cx="6778479" cy="24422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rtl="true">
                <a:lnSpc>
                  <a:spcPts val="3720"/>
                </a:lnSpc>
              </a:pPr>
              <a:r>
                <a:rPr lang="he-IL" sz="2400" spc="-36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האפשרות הזו חיברה שתי אהבות מאוד גדולות שלי, אחת ותיקה יותר: </a:t>
              </a:r>
            </a:p>
            <a:p>
              <a:pPr algn="r" rtl="true">
                <a:lnSpc>
                  <a:spcPts val="3720"/>
                </a:lnSpc>
                <a:spcBef>
                  <a:spcPct val="0"/>
                </a:spcBef>
              </a:pPr>
              <a:r>
                <a:rPr lang="he-IL" sz="2400" spc="-36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אהבה </a:t>
              </a:r>
              <a:r>
                <a:rPr lang="he-IL" sz="2400" spc="-36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לאנימציה ומושן דיזיין והחדשה יותר - פיתוח עם </a:t>
              </a:r>
              <a:r>
                <a:rPr lang="en-US" sz="2400" spc="-36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AI</a:t>
              </a:r>
              <a:r>
                <a:rPr lang="ar-EG" sz="2400" spc="-36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. 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0B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1814667" y="1330325"/>
            <a:ext cx="4341335" cy="4522224"/>
          </a:xfrm>
          <a:custGeom>
            <a:avLst/>
            <a:gdLst/>
            <a:ahLst/>
            <a:cxnLst/>
            <a:rect r="r" b="b" t="t" l="l"/>
            <a:pathLst>
              <a:path h="4522224" w="4341335">
                <a:moveTo>
                  <a:pt x="4341335" y="4522224"/>
                </a:moveTo>
                <a:lnTo>
                  <a:pt x="0" y="4522224"/>
                </a:lnTo>
                <a:lnTo>
                  <a:pt x="0" y="0"/>
                </a:lnTo>
                <a:lnTo>
                  <a:pt x="4341335" y="0"/>
                </a:lnTo>
                <a:lnTo>
                  <a:pt x="4341335" y="452222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885972" y="6853257"/>
            <a:ext cx="4280976" cy="4810086"/>
          </a:xfrm>
          <a:custGeom>
            <a:avLst/>
            <a:gdLst/>
            <a:ahLst/>
            <a:cxnLst/>
            <a:rect r="r" b="b" t="t" l="l"/>
            <a:pathLst>
              <a:path h="4810086" w="4280976">
                <a:moveTo>
                  <a:pt x="0" y="0"/>
                </a:moveTo>
                <a:lnTo>
                  <a:pt x="4280976" y="0"/>
                </a:lnTo>
                <a:lnTo>
                  <a:pt x="4280976" y="4810086"/>
                </a:lnTo>
                <a:lnTo>
                  <a:pt x="0" y="4810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9975188" y="454660"/>
            <a:ext cx="7544271" cy="1184838"/>
            <a:chOff x="0" y="0"/>
            <a:chExt cx="10059028" cy="157978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9051989" y="243746"/>
              <a:ext cx="1007039" cy="1336038"/>
            </a:xfrm>
            <a:custGeom>
              <a:avLst/>
              <a:gdLst/>
              <a:ahLst/>
              <a:cxnLst/>
              <a:rect r="r" b="b" t="t" l="l"/>
              <a:pathLst>
                <a:path h="1336038" w="1007039">
                  <a:moveTo>
                    <a:pt x="0" y="0"/>
                  </a:moveTo>
                  <a:lnTo>
                    <a:pt x="1007039" y="0"/>
                  </a:lnTo>
                  <a:lnTo>
                    <a:pt x="1007039" y="1336038"/>
                  </a:lnTo>
                  <a:lnTo>
                    <a:pt x="0" y="1336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19050"/>
              <a:ext cx="8491497" cy="6193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rtl="true">
                <a:lnSpc>
                  <a:spcPts val="3520"/>
                </a:lnSpc>
              </a:pPr>
              <a:r>
                <a:rPr lang="he-IL" b="true" sz="3200" spc="-192">
                  <a:solidFill>
                    <a:srgbClr val="FFF5FE"/>
                  </a:solidFill>
                  <a:latin typeface="Rubik Bold"/>
                  <a:ea typeface="Rubik Bold"/>
                  <a:cs typeface="Rubik Bold"/>
                  <a:sym typeface="Rubik Bold"/>
                  <a:rtl val="true"/>
                </a:rPr>
                <a:t>הסיפור עוד רחוק מלהסתיים: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861095" y="1639498"/>
            <a:ext cx="6596808" cy="3482904"/>
            <a:chOff x="0" y="0"/>
            <a:chExt cx="8795744" cy="4643872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8795744" cy="4643872"/>
              <a:chOff x="0" y="0"/>
              <a:chExt cx="1541998" cy="814126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541999" cy="814126"/>
              </a:xfrm>
              <a:custGeom>
                <a:avLst/>
                <a:gdLst/>
                <a:ahLst/>
                <a:cxnLst/>
                <a:rect r="r" b="b" t="t" l="l"/>
                <a:pathLst>
                  <a:path h="814126" w="1541999">
                    <a:moveTo>
                      <a:pt x="28166" y="0"/>
                    </a:moveTo>
                    <a:lnTo>
                      <a:pt x="1513833" y="0"/>
                    </a:lnTo>
                    <a:cubicBezTo>
                      <a:pt x="1529388" y="0"/>
                      <a:pt x="1541999" y="12610"/>
                      <a:pt x="1541999" y="28166"/>
                    </a:cubicBezTo>
                    <a:lnTo>
                      <a:pt x="1541999" y="785960"/>
                    </a:lnTo>
                    <a:cubicBezTo>
                      <a:pt x="1541999" y="801516"/>
                      <a:pt x="1529388" y="814126"/>
                      <a:pt x="1513833" y="814126"/>
                    </a:cubicBezTo>
                    <a:lnTo>
                      <a:pt x="28166" y="814126"/>
                    </a:lnTo>
                    <a:cubicBezTo>
                      <a:pt x="12610" y="814126"/>
                      <a:pt x="0" y="801516"/>
                      <a:pt x="0" y="785960"/>
                    </a:cubicBezTo>
                    <a:lnTo>
                      <a:pt x="0" y="28166"/>
                    </a:lnTo>
                    <a:cubicBezTo>
                      <a:pt x="0" y="12610"/>
                      <a:pt x="12610" y="0"/>
                      <a:pt x="28166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211144">
                      <a:alpha val="100000"/>
                    </a:srgbClr>
                  </a:gs>
                  <a:gs pos="100000">
                    <a:srgbClr val="170B32">
                      <a:alpha val="100000"/>
                    </a:srgbClr>
                  </a:gs>
                </a:gsLst>
                <a:lin ang="0"/>
              </a:gradFill>
              <a:ln w="19050" cap="rnd">
                <a:gradFill>
                  <a:gsLst>
                    <a:gs pos="0">
                      <a:srgbClr val="8F1AB3">
                        <a:alpha val="100000"/>
                      </a:srgbClr>
                    </a:gs>
                    <a:gs pos="100000">
                      <a:srgbClr val="4C128F">
                        <a:alpha val="100000"/>
                      </a:srgbClr>
                    </a:gs>
                  </a:gsLst>
                  <a:lin ang="2700000"/>
                </a:gradFill>
                <a:prstDash val="solid"/>
                <a:round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85725"/>
                <a:ext cx="1541998" cy="899851"/>
              </a:xfrm>
              <a:prstGeom prst="rect">
                <a:avLst/>
              </a:prstGeom>
            </p:spPr>
            <p:txBody>
              <a:bodyPr anchor="ctr" rtlCol="false" tIns="57238" lIns="57238" bIns="57238" rIns="57238"/>
              <a:lstStyle/>
              <a:p>
                <a:pPr algn="ctr" marL="0" indent="0" lvl="0">
                  <a:lnSpc>
                    <a:spcPts val="340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1031802" y="436198"/>
              <a:ext cx="6732140" cy="37048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rtl="true">
                <a:lnSpc>
                  <a:spcPts val="4480"/>
                </a:lnSpc>
              </a:pPr>
              <a:r>
                <a:rPr lang="he-IL" b="true" sz="3200" spc="-48">
                  <a:solidFill>
                    <a:srgbClr val="FFF5FE"/>
                  </a:solidFill>
                  <a:latin typeface="Rubik Bold"/>
                  <a:ea typeface="Rubik Bold"/>
                  <a:cs typeface="Rubik Bold"/>
                  <a:sym typeface="Rubik Bold"/>
                  <a:rtl val="true"/>
                </a:rPr>
                <a:t>אין ספור שגיאות בזמן ג’ינרוט הנפשות -   </a:t>
              </a:r>
            </a:p>
            <a:p>
              <a:pPr algn="r" rtl="true">
                <a:lnSpc>
                  <a:spcPts val="4480"/>
                </a:lnSpc>
              </a:pPr>
              <a:r>
                <a:rPr lang="he-IL" sz="3200" spc="-48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ברגע שנדרש ליצור סרטונים מורכבים הוא התחיל להתרשל באיכות הקוד מה שיצר שגיאות.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811815" y="1639498"/>
            <a:ext cx="6596808" cy="3482904"/>
            <a:chOff x="0" y="0"/>
            <a:chExt cx="8795744" cy="4643872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8795744" cy="4643872"/>
              <a:chOff x="0" y="0"/>
              <a:chExt cx="1541998" cy="81412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541999" cy="814126"/>
              </a:xfrm>
              <a:custGeom>
                <a:avLst/>
                <a:gdLst/>
                <a:ahLst/>
                <a:cxnLst/>
                <a:rect r="r" b="b" t="t" l="l"/>
                <a:pathLst>
                  <a:path h="814126" w="1541999">
                    <a:moveTo>
                      <a:pt x="28166" y="0"/>
                    </a:moveTo>
                    <a:lnTo>
                      <a:pt x="1513833" y="0"/>
                    </a:lnTo>
                    <a:cubicBezTo>
                      <a:pt x="1529388" y="0"/>
                      <a:pt x="1541999" y="12610"/>
                      <a:pt x="1541999" y="28166"/>
                    </a:cubicBezTo>
                    <a:lnTo>
                      <a:pt x="1541999" y="785960"/>
                    </a:lnTo>
                    <a:cubicBezTo>
                      <a:pt x="1541999" y="801516"/>
                      <a:pt x="1529388" y="814126"/>
                      <a:pt x="1513833" y="814126"/>
                    </a:cubicBezTo>
                    <a:lnTo>
                      <a:pt x="28166" y="814126"/>
                    </a:lnTo>
                    <a:cubicBezTo>
                      <a:pt x="12610" y="814126"/>
                      <a:pt x="0" y="801516"/>
                      <a:pt x="0" y="785960"/>
                    </a:cubicBezTo>
                    <a:lnTo>
                      <a:pt x="0" y="28166"/>
                    </a:lnTo>
                    <a:cubicBezTo>
                      <a:pt x="0" y="12610"/>
                      <a:pt x="12610" y="0"/>
                      <a:pt x="28166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211144">
                      <a:alpha val="100000"/>
                    </a:srgbClr>
                  </a:gs>
                  <a:gs pos="100000">
                    <a:srgbClr val="170B32">
                      <a:alpha val="100000"/>
                    </a:srgbClr>
                  </a:gs>
                </a:gsLst>
                <a:lin ang="0"/>
              </a:gradFill>
              <a:ln w="19050" cap="rnd">
                <a:gradFill>
                  <a:gsLst>
                    <a:gs pos="0">
                      <a:srgbClr val="8F1AB3">
                        <a:alpha val="100000"/>
                      </a:srgbClr>
                    </a:gs>
                    <a:gs pos="100000">
                      <a:srgbClr val="4C128F">
                        <a:alpha val="100000"/>
                      </a:srgbClr>
                    </a:gs>
                  </a:gsLst>
                  <a:lin ang="2700000"/>
                </a:gradFill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85725"/>
                <a:ext cx="1541998" cy="899851"/>
              </a:xfrm>
              <a:prstGeom prst="rect">
                <a:avLst/>
              </a:prstGeom>
            </p:spPr>
            <p:txBody>
              <a:bodyPr anchor="ctr" rtlCol="false" tIns="57238" lIns="57238" bIns="57238" rIns="57238"/>
              <a:lstStyle/>
              <a:p>
                <a:pPr algn="ctr" marL="0" indent="0" lvl="0">
                  <a:lnSpc>
                    <a:spcPts val="340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336727" y="436198"/>
              <a:ext cx="8122290" cy="37048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rtl="true">
                <a:lnSpc>
                  <a:spcPts val="4480"/>
                </a:lnSpc>
              </a:pPr>
              <a:r>
                <a:rPr lang="he-IL" b="true" sz="3200" spc="-48">
                  <a:solidFill>
                    <a:srgbClr val="FFF5FE"/>
                  </a:solidFill>
                  <a:latin typeface="Rubik Bold"/>
                  <a:ea typeface="Rubik Bold"/>
                  <a:cs typeface="Rubik Bold"/>
                  <a:sym typeface="Rubik Bold"/>
                  <a:rtl val="true"/>
                </a:rPr>
                <a:t>אי התאמה ל</a:t>
              </a:r>
              <a:r>
                <a:rPr lang="en-US" b="true" sz="3200" spc="-48">
                  <a:solidFill>
                    <a:srgbClr val="FFF5FE"/>
                  </a:solidFill>
                  <a:latin typeface="Rubik Bold"/>
                  <a:ea typeface="Rubik Bold"/>
                  <a:cs typeface="Rubik Bold"/>
                  <a:sym typeface="Rubik Bold"/>
                </a:rPr>
                <a:t>Remotion</a:t>
              </a:r>
              <a:r>
                <a:rPr lang="ar-EG" b="true" sz="3200" spc="-48">
                  <a:solidFill>
                    <a:srgbClr val="FFF5FE"/>
                  </a:solidFill>
                  <a:latin typeface="Rubik Bold"/>
                  <a:ea typeface="Rubik Bold"/>
                  <a:cs typeface="Rubik Bold"/>
                  <a:sym typeface="Rubik Bold"/>
                  <a:rtl val="true"/>
                </a:rPr>
                <a:t> - </a:t>
              </a:r>
            </a:p>
            <a:p>
              <a:pPr algn="r" rtl="true">
                <a:lnSpc>
                  <a:spcPts val="4480"/>
                </a:lnSpc>
              </a:pPr>
              <a:r>
                <a:rPr lang="he-IL" sz="3200" spc="-48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קלוד לא תמיד הכיר מספיק את הקוד הספציפי של רימושן (למרות שהיתה לו כל הדוקומנטציה) - מה שהוביל למטר שגיאות חדשות. 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861095" y="5535048"/>
            <a:ext cx="6596808" cy="3482904"/>
            <a:chOff x="0" y="0"/>
            <a:chExt cx="8795744" cy="4643872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8795744" cy="4643872"/>
              <a:chOff x="0" y="0"/>
              <a:chExt cx="1541998" cy="814126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541999" cy="814126"/>
              </a:xfrm>
              <a:custGeom>
                <a:avLst/>
                <a:gdLst/>
                <a:ahLst/>
                <a:cxnLst/>
                <a:rect r="r" b="b" t="t" l="l"/>
                <a:pathLst>
                  <a:path h="814126" w="1541999">
                    <a:moveTo>
                      <a:pt x="28166" y="0"/>
                    </a:moveTo>
                    <a:lnTo>
                      <a:pt x="1513833" y="0"/>
                    </a:lnTo>
                    <a:cubicBezTo>
                      <a:pt x="1529388" y="0"/>
                      <a:pt x="1541999" y="12610"/>
                      <a:pt x="1541999" y="28166"/>
                    </a:cubicBezTo>
                    <a:lnTo>
                      <a:pt x="1541999" y="785960"/>
                    </a:lnTo>
                    <a:cubicBezTo>
                      <a:pt x="1541999" y="801516"/>
                      <a:pt x="1529388" y="814126"/>
                      <a:pt x="1513833" y="814126"/>
                    </a:cubicBezTo>
                    <a:lnTo>
                      <a:pt x="28166" y="814126"/>
                    </a:lnTo>
                    <a:cubicBezTo>
                      <a:pt x="12610" y="814126"/>
                      <a:pt x="0" y="801516"/>
                      <a:pt x="0" y="785960"/>
                    </a:cubicBezTo>
                    <a:lnTo>
                      <a:pt x="0" y="28166"/>
                    </a:lnTo>
                    <a:cubicBezTo>
                      <a:pt x="0" y="12610"/>
                      <a:pt x="12610" y="0"/>
                      <a:pt x="28166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211144">
                      <a:alpha val="100000"/>
                    </a:srgbClr>
                  </a:gs>
                  <a:gs pos="100000">
                    <a:srgbClr val="170B32">
                      <a:alpha val="100000"/>
                    </a:srgbClr>
                  </a:gs>
                </a:gsLst>
                <a:lin ang="0"/>
              </a:gradFill>
              <a:ln w="19050" cap="rnd">
                <a:gradFill>
                  <a:gsLst>
                    <a:gs pos="0">
                      <a:srgbClr val="8F1AB3">
                        <a:alpha val="100000"/>
                      </a:srgbClr>
                    </a:gs>
                    <a:gs pos="100000">
                      <a:srgbClr val="4C128F">
                        <a:alpha val="100000"/>
                      </a:srgbClr>
                    </a:gs>
                  </a:gsLst>
                  <a:lin ang="2700000"/>
                </a:gradFill>
                <a:prstDash val="solid"/>
                <a:round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85725"/>
                <a:ext cx="1541998" cy="899851"/>
              </a:xfrm>
              <a:prstGeom prst="rect">
                <a:avLst/>
              </a:prstGeom>
            </p:spPr>
            <p:txBody>
              <a:bodyPr anchor="ctr" rtlCol="false" tIns="57238" lIns="57238" bIns="57238" rIns="57238"/>
              <a:lstStyle/>
              <a:p>
                <a:pPr algn="ctr" marL="0" indent="0" lvl="0">
                  <a:lnSpc>
                    <a:spcPts val="340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518294" y="810848"/>
              <a:ext cx="7759156" cy="2955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rtl="true">
                <a:lnSpc>
                  <a:spcPts val="4480"/>
                </a:lnSpc>
              </a:pPr>
              <a:r>
                <a:rPr lang="he-IL" b="true" sz="3200" spc="-48">
                  <a:solidFill>
                    <a:srgbClr val="FFF5FE"/>
                  </a:solidFill>
                  <a:latin typeface="Rubik Bold"/>
                  <a:ea typeface="Rubik Bold"/>
                  <a:cs typeface="Rubik Bold"/>
                  <a:sym typeface="Rubik Bold"/>
                  <a:rtl val="true"/>
                </a:rPr>
                <a:t>כשלונות </a:t>
              </a:r>
              <a:r>
                <a:rPr lang="en-US" b="true" sz="3200" spc="-48">
                  <a:solidFill>
                    <a:srgbClr val="FFF5FE"/>
                  </a:solidFill>
                  <a:latin typeface="Rubik Bold"/>
                  <a:ea typeface="Rubik Bold"/>
                  <a:cs typeface="Rubik Bold"/>
                  <a:sym typeface="Rubik Bold"/>
                </a:rPr>
                <a:t>Build</a:t>
              </a:r>
              <a:r>
                <a:rPr lang="ar-EG" b="true" sz="3200" spc="-48">
                  <a:solidFill>
                    <a:srgbClr val="FFF5FE"/>
                  </a:solidFill>
                  <a:latin typeface="Rubik Bold"/>
                  <a:ea typeface="Rubik Bold"/>
                  <a:cs typeface="Rubik Bold"/>
                  <a:sym typeface="Rubik Bold"/>
                  <a:rtl val="true"/>
                </a:rPr>
                <a:t> - </a:t>
              </a:r>
            </a:p>
            <a:p>
              <a:pPr algn="r" rtl="true">
                <a:lnSpc>
                  <a:spcPts val="4480"/>
                </a:lnSpc>
              </a:pPr>
              <a:r>
                <a:rPr lang="he-IL" sz="3200" spc="-48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אם לא הספיקו לנו השיגאות עד עכשיו - אז קחו קצת שגיאות בנסיונות לבנות את הקונטיינר בדוקר. 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775377" y="5535048"/>
            <a:ext cx="6596808" cy="3482904"/>
            <a:chOff x="0" y="0"/>
            <a:chExt cx="8795744" cy="4643872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8795744" cy="4643872"/>
              <a:chOff x="0" y="0"/>
              <a:chExt cx="1541998" cy="814126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541999" cy="814126"/>
              </a:xfrm>
              <a:custGeom>
                <a:avLst/>
                <a:gdLst/>
                <a:ahLst/>
                <a:cxnLst/>
                <a:rect r="r" b="b" t="t" l="l"/>
                <a:pathLst>
                  <a:path h="814126" w="1541999">
                    <a:moveTo>
                      <a:pt x="28166" y="0"/>
                    </a:moveTo>
                    <a:lnTo>
                      <a:pt x="1513833" y="0"/>
                    </a:lnTo>
                    <a:cubicBezTo>
                      <a:pt x="1529388" y="0"/>
                      <a:pt x="1541999" y="12610"/>
                      <a:pt x="1541999" y="28166"/>
                    </a:cubicBezTo>
                    <a:lnTo>
                      <a:pt x="1541999" y="785960"/>
                    </a:lnTo>
                    <a:cubicBezTo>
                      <a:pt x="1541999" y="801516"/>
                      <a:pt x="1529388" y="814126"/>
                      <a:pt x="1513833" y="814126"/>
                    </a:cubicBezTo>
                    <a:lnTo>
                      <a:pt x="28166" y="814126"/>
                    </a:lnTo>
                    <a:cubicBezTo>
                      <a:pt x="12610" y="814126"/>
                      <a:pt x="0" y="801516"/>
                      <a:pt x="0" y="785960"/>
                    </a:cubicBezTo>
                    <a:lnTo>
                      <a:pt x="0" y="28166"/>
                    </a:lnTo>
                    <a:cubicBezTo>
                      <a:pt x="0" y="12610"/>
                      <a:pt x="12610" y="0"/>
                      <a:pt x="28166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211144">
                      <a:alpha val="100000"/>
                    </a:srgbClr>
                  </a:gs>
                  <a:gs pos="100000">
                    <a:srgbClr val="170B32">
                      <a:alpha val="100000"/>
                    </a:srgbClr>
                  </a:gs>
                </a:gsLst>
                <a:lin ang="0"/>
              </a:gradFill>
              <a:ln w="19050" cap="rnd">
                <a:gradFill>
                  <a:gsLst>
                    <a:gs pos="0">
                      <a:srgbClr val="8F1AB3">
                        <a:alpha val="100000"/>
                      </a:srgbClr>
                    </a:gs>
                    <a:gs pos="100000">
                      <a:srgbClr val="4C128F">
                        <a:alpha val="100000"/>
                      </a:srgbClr>
                    </a:gs>
                  </a:gsLst>
                  <a:lin ang="2700000"/>
                </a:gradFill>
                <a:prstDash val="solid"/>
                <a:round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85725"/>
                <a:ext cx="1541998" cy="899851"/>
              </a:xfrm>
              <a:prstGeom prst="rect">
                <a:avLst/>
              </a:prstGeom>
            </p:spPr>
            <p:txBody>
              <a:bodyPr anchor="ctr" rtlCol="false" tIns="57238" lIns="57238" bIns="57238" rIns="57238"/>
              <a:lstStyle/>
              <a:p>
                <a:pPr algn="ctr" marL="0" indent="0" lvl="0">
                  <a:lnSpc>
                    <a:spcPts val="340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1233099" y="1185498"/>
              <a:ext cx="6329545" cy="22062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rtl="true">
                <a:lnSpc>
                  <a:spcPts val="4480"/>
                </a:lnSpc>
              </a:pPr>
              <a:r>
                <a:rPr lang="he-IL" sz="3200" spc="-48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ואני חוסך לכם את ה</a:t>
              </a:r>
              <a:r>
                <a:rPr lang="en-US" sz="3200" spc="-48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</a:rPr>
                <a:t>3</a:t>
              </a:r>
              <a:r>
                <a:rPr lang="he-IL" sz="3200" spc="-48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 פעמים שקלוד פשוט דרס לי את הקוד והייתי צריך להתחיל מהתחלה. 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466170" y="9311255"/>
            <a:ext cx="1737928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4480"/>
              </a:lnSpc>
            </a:pPr>
            <a:r>
              <a:rPr lang="he-IL" b="true" sz="3200" spc="-192">
                <a:solidFill>
                  <a:srgbClr val="FFF5FE"/>
                </a:solidFill>
                <a:latin typeface="Rubik Bold"/>
                <a:ea typeface="Rubik Bold"/>
                <a:cs typeface="Rubik Bold"/>
                <a:sym typeface="Rubik Bold"/>
                <a:rtl val="true"/>
              </a:rPr>
              <a:t>ועוד ועוד...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0B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1814667" y="1330325"/>
            <a:ext cx="4341335" cy="4522224"/>
          </a:xfrm>
          <a:custGeom>
            <a:avLst/>
            <a:gdLst/>
            <a:ahLst/>
            <a:cxnLst/>
            <a:rect r="r" b="b" t="t" l="l"/>
            <a:pathLst>
              <a:path h="4522224" w="4341335">
                <a:moveTo>
                  <a:pt x="4341335" y="4522224"/>
                </a:moveTo>
                <a:lnTo>
                  <a:pt x="0" y="4522224"/>
                </a:lnTo>
                <a:lnTo>
                  <a:pt x="0" y="0"/>
                </a:lnTo>
                <a:lnTo>
                  <a:pt x="4341335" y="0"/>
                </a:lnTo>
                <a:lnTo>
                  <a:pt x="4341335" y="452222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885972" y="6853257"/>
            <a:ext cx="4280976" cy="4810086"/>
          </a:xfrm>
          <a:custGeom>
            <a:avLst/>
            <a:gdLst/>
            <a:ahLst/>
            <a:cxnLst/>
            <a:rect r="r" b="b" t="t" l="l"/>
            <a:pathLst>
              <a:path h="4810086" w="4280976">
                <a:moveTo>
                  <a:pt x="0" y="0"/>
                </a:moveTo>
                <a:lnTo>
                  <a:pt x="4280976" y="0"/>
                </a:lnTo>
                <a:lnTo>
                  <a:pt x="4280976" y="4810086"/>
                </a:lnTo>
                <a:lnTo>
                  <a:pt x="0" y="4810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6881922" y="1090930"/>
            <a:ext cx="10696855" cy="1179194"/>
            <a:chOff x="0" y="0"/>
            <a:chExt cx="14262474" cy="15722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3255435" y="236221"/>
              <a:ext cx="1007039" cy="1336038"/>
            </a:xfrm>
            <a:custGeom>
              <a:avLst/>
              <a:gdLst/>
              <a:ahLst/>
              <a:cxnLst/>
              <a:rect r="r" b="b" t="t" l="l"/>
              <a:pathLst>
                <a:path h="1336038" w="1007039">
                  <a:moveTo>
                    <a:pt x="0" y="0"/>
                  </a:moveTo>
                  <a:lnTo>
                    <a:pt x="1007039" y="0"/>
                  </a:lnTo>
                  <a:lnTo>
                    <a:pt x="1007039" y="1336038"/>
                  </a:lnTo>
                  <a:lnTo>
                    <a:pt x="0" y="1336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19050"/>
              <a:ext cx="12463729" cy="6193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rtl="true">
                <a:lnSpc>
                  <a:spcPts val="3520"/>
                </a:lnSpc>
              </a:pPr>
              <a:r>
                <a:rPr lang="he-IL" b="true" sz="3200" spc="-48">
                  <a:solidFill>
                    <a:srgbClr val="FFF5FE"/>
                  </a:solidFill>
                  <a:latin typeface="Rubik Bold"/>
                  <a:ea typeface="Rubik Bold"/>
                  <a:cs typeface="Rubik Bold"/>
                  <a:sym typeface="Rubik Bold"/>
                  <a:rtl val="true"/>
                </a:rPr>
                <a:t>בסוף כל התהליך הזה האם הפרויקט היה הצלחה?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881922" y="2502846"/>
            <a:ext cx="9347796" cy="1526741"/>
            <a:chOff x="0" y="0"/>
            <a:chExt cx="12463729" cy="203565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9050"/>
              <a:ext cx="12463729" cy="6193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rtl="true">
                <a:lnSpc>
                  <a:spcPts val="3520"/>
                </a:lnSpc>
              </a:pPr>
              <a:r>
                <a:rPr lang="he-IL" b="true" sz="3200" spc="-192">
                  <a:gradFill>
                    <a:gsLst>
                      <a:gs pos="0">
                        <a:srgbClr val="FF3131">
                          <a:alpha val="100000"/>
                        </a:srgbClr>
                      </a:gs>
                      <a:gs pos="100000">
                        <a:srgbClr val="FF914D">
                          <a:alpha val="100000"/>
                        </a:srgbClr>
                      </a:gs>
                    </a:gsLst>
                    <a:lin ang="0"/>
                  </a:gradFill>
                  <a:latin typeface="Rubik Bold"/>
                  <a:ea typeface="Rubik Bold"/>
                  <a:cs typeface="Rubik Bold"/>
                  <a:sym typeface="Rubik Bold"/>
                  <a:rtl val="true"/>
                </a:rPr>
                <a:t>במספרים: לא.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841642"/>
              <a:ext cx="12463729" cy="11940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rtl="true">
                <a:lnSpc>
                  <a:spcPts val="3520"/>
                </a:lnSpc>
              </a:pPr>
              <a:r>
                <a:rPr lang="he-IL" sz="3200" spc="-48">
                  <a:solidFill>
                    <a:srgbClr val="FFF5FE"/>
                  </a:solidFill>
                  <a:latin typeface="Canva Sans"/>
                  <a:ea typeface="Canva Sans"/>
                  <a:cs typeface="Canva Sans"/>
                  <a:sym typeface="Canva Sans"/>
                  <a:rtl val="true"/>
                </a:rPr>
                <a:t>למרות הנסיון לפשט את התהליך - התקנת דוקר + קלוד דסקטופ + שימוש ב</a:t>
              </a:r>
              <a:r>
                <a:rPr lang="en-US" sz="3200" spc="-48">
                  <a:solidFill>
                    <a:srgbClr val="FFF5FE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mcp</a:t>
              </a:r>
              <a:r>
                <a:rPr lang="he-IL" sz="3200" spc="-48">
                  <a:solidFill>
                    <a:srgbClr val="FFF5FE"/>
                  </a:solidFill>
                  <a:latin typeface="Canva Sans"/>
                  <a:ea typeface="Canva Sans"/>
                  <a:cs typeface="Canva Sans"/>
                  <a:sym typeface="Canva Sans"/>
                  <a:rtl val="true"/>
                </a:rPr>
                <a:t> היה יותר מדי בשביל המשתמשים.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881922" y="4664710"/>
            <a:ext cx="9347796" cy="1792139"/>
            <a:chOff x="0" y="0"/>
            <a:chExt cx="12463729" cy="2389518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195506"/>
              <a:ext cx="12463729" cy="11940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rtl="true" marL="0" indent="0" lvl="0">
                <a:lnSpc>
                  <a:spcPts val="3520"/>
                </a:lnSpc>
                <a:spcBef>
                  <a:spcPct val="0"/>
                </a:spcBef>
              </a:pPr>
              <a:r>
                <a:rPr lang="he-IL" sz="3200" spc="-48" strike="noStrike" u="none">
                  <a:solidFill>
                    <a:srgbClr val="FFF5FE"/>
                  </a:solidFill>
                  <a:latin typeface="Canva Sans"/>
                  <a:ea typeface="Canva Sans"/>
                  <a:cs typeface="Canva Sans"/>
                  <a:sym typeface="Canva Sans"/>
                  <a:rtl val="true"/>
                </a:rPr>
                <a:t>הצלחתי לפתח משהו שעובד ומאפשר ליצור אנימציות מקוד בלי צורך בעבודה עם כלים מתקדמים כמו </a:t>
              </a:r>
              <a:r>
                <a:rPr lang="en-US" sz="3200" spc="-48" strike="noStrike" u="none">
                  <a:solidFill>
                    <a:srgbClr val="FFF5FE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Claude Code</a:t>
              </a:r>
              <a:r>
                <a:rPr lang="ar-EG" sz="3200" spc="-48" strike="noStrike" u="none">
                  <a:solidFill>
                    <a:srgbClr val="FFF5FE"/>
                  </a:solidFill>
                  <a:latin typeface="Canva Sans"/>
                  <a:ea typeface="Canva Sans"/>
                  <a:cs typeface="Canva Sans"/>
                  <a:sym typeface="Canva Sans"/>
                  <a:rtl val="true"/>
                </a:rPr>
                <a:t>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9050"/>
              <a:ext cx="12463729" cy="6193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rtl="true" marL="0" indent="0" lvl="0">
                <a:lnSpc>
                  <a:spcPts val="3520"/>
                </a:lnSpc>
                <a:spcBef>
                  <a:spcPct val="0"/>
                </a:spcBef>
              </a:pPr>
              <a:r>
                <a:rPr lang="he-IL" b="true" sz="3200" spc="-48" strike="noStrike" u="none">
                  <a:gradFill>
                    <a:gsLst>
                      <a:gs pos="0">
                        <a:srgbClr val="89D957">
                          <a:alpha val="100000"/>
                        </a:srgbClr>
                      </a:gs>
                      <a:gs pos="100000">
                        <a:srgbClr val="C9E265">
                          <a:alpha val="100000"/>
                        </a:srgbClr>
                      </a:gs>
                    </a:gsLst>
                    <a:lin ang="0"/>
                  </a:gradFill>
                  <a:latin typeface="Rubik Bold"/>
                  <a:ea typeface="Rubik Bold"/>
                  <a:cs typeface="Rubik Bold"/>
                  <a:sym typeface="Rubik Bold"/>
                  <a:rtl val="true"/>
                </a:rPr>
                <a:t>בפועל? כן.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813905" y="7447449"/>
            <a:ext cx="10415813" cy="1529080"/>
            <a:chOff x="0" y="0"/>
            <a:chExt cx="13887750" cy="203877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835237"/>
              <a:ext cx="13887750" cy="1203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rtl="true">
                <a:lnSpc>
                  <a:spcPts val="3520"/>
                </a:lnSpc>
              </a:pPr>
              <a:r>
                <a:rPr lang="he-IL" sz="3200" spc="-48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ממש לא. יש עוד תבניות ואלמנטים שצריך להוסיף ולחקור את אופן הפיכת התהליך ליותר מהיר, קל ועקבי מבחינת איכות. 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9050"/>
              <a:ext cx="13887750" cy="6193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rtl="true">
                <a:lnSpc>
                  <a:spcPts val="3520"/>
                </a:lnSpc>
              </a:pPr>
              <a:r>
                <a:rPr lang="he-IL" b="true" sz="3200" spc="-48">
                  <a:gradFill>
                    <a:gsLst>
                      <a:gs pos="0">
                        <a:srgbClr val="CDFFD8">
                          <a:alpha val="100000"/>
                        </a:srgbClr>
                      </a:gs>
                      <a:gs pos="100000">
                        <a:srgbClr val="94B9FF">
                          <a:alpha val="100000"/>
                        </a:srgbClr>
                      </a:gs>
                    </a:gsLst>
                    <a:lin ang="0"/>
                  </a:gradFill>
                  <a:latin typeface="Rubik Bold"/>
                  <a:ea typeface="Rubik Bold"/>
                  <a:cs typeface="Rubik Bold"/>
                  <a:sym typeface="Rubik Bold"/>
                  <a:rtl val="true"/>
                </a:rPr>
                <a:t>האם הוא מושלם?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0B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56471" y="6290963"/>
            <a:ext cx="2495500" cy="4335666"/>
          </a:xfrm>
          <a:custGeom>
            <a:avLst/>
            <a:gdLst/>
            <a:ahLst/>
            <a:cxnLst/>
            <a:rect r="r" b="b" t="t" l="l"/>
            <a:pathLst>
              <a:path h="4335666" w="2495500">
                <a:moveTo>
                  <a:pt x="0" y="0"/>
                </a:moveTo>
                <a:lnTo>
                  <a:pt x="2495500" y="0"/>
                </a:lnTo>
                <a:lnTo>
                  <a:pt x="2495500" y="4335666"/>
                </a:lnTo>
                <a:lnTo>
                  <a:pt x="0" y="43356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373" t="0" r="0" b="-8772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5763347" y="-337532"/>
            <a:ext cx="6761305" cy="2941068"/>
          </a:xfrm>
          <a:custGeom>
            <a:avLst/>
            <a:gdLst/>
            <a:ahLst/>
            <a:cxnLst/>
            <a:rect r="r" b="b" t="t" l="l"/>
            <a:pathLst>
              <a:path h="2941068" w="6761305">
                <a:moveTo>
                  <a:pt x="0" y="0"/>
                </a:moveTo>
                <a:lnTo>
                  <a:pt x="6761306" y="0"/>
                </a:lnTo>
                <a:lnTo>
                  <a:pt x="6761306" y="2941068"/>
                </a:lnTo>
                <a:lnTo>
                  <a:pt x="0" y="294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035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032223" y="9135592"/>
            <a:ext cx="1227077" cy="122708"/>
          </a:xfrm>
          <a:custGeom>
            <a:avLst/>
            <a:gdLst/>
            <a:ahLst/>
            <a:cxnLst/>
            <a:rect r="r" b="b" t="t" l="l"/>
            <a:pathLst>
              <a:path h="122708" w="1227077">
                <a:moveTo>
                  <a:pt x="0" y="0"/>
                </a:moveTo>
                <a:lnTo>
                  <a:pt x="1227077" y="0"/>
                </a:lnTo>
                <a:lnTo>
                  <a:pt x="1227077" y="122708"/>
                </a:lnTo>
                <a:lnTo>
                  <a:pt x="0" y="1227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850754" y="3268258"/>
            <a:ext cx="9347796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3520"/>
              </a:lnSpc>
            </a:pPr>
            <a:r>
              <a:rPr lang="he-IL" sz="3200" spc="-192">
                <a:solidFill>
                  <a:srgbClr val="FFF5FE"/>
                </a:solidFill>
                <a:latin typeface="Rubik"/>
                <a:ea typeface="Rubik"/>
                <a:cs typeface="Rubik"/>
                <a:sym typeface="Rubik"/>
                <a:rtl val="true"/>
              </a:rPr>
              <a:t>והכי חשוב עבורי -  </a:t>
            </a:r>
            <a:r>
              <a:rPr lang="he-IL" b="true" sz="3200" spc="-192">
                <a:solidFill>
                  <a:srgbClr val="FFF5FE"/>
                </a:solidFill>
                <a:latin typeface="Rubik Bold"/>
                <a:ea typeface="Rubik Bold"/>
                <a:cs typeface="Rubik Bold"/>
                <a:sym typeface="Rubik Bold"/>
                <a:rtl val="true"/>
              </a:rPr>
              <a:t>למדתי המון!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87668" y="4683760"/>
            <a:ext cx="10763769" cy="89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 marL="690881" indent="-345440" lvl="1">
              <a:lnSpc>
                <a:spcPts val="3520"/>
              </a:lnSpc>
              <a:buFont typeface="Arial"/>
              <a:buChar char="•"/>
            </a:pPr>
            <a:r>
              <a:rPr lang="he-IL" sz="3200" spc="-48">
                <a:solidFill>
                  <a:srgbClr val="FFF5FE"/>
                </a:solidFill>
                <a:latin typeface="Rubik"/>
                <a:ea typeface="Rubik"/>
                <a:cs typeface="Rubik"/>
                <a:sym typeface="Rubik"/>
                <a:rtl val="true"/>
              </a:rPr>
              <a:t>היתרונות המהותיים בשימוש בדוקר בעת שיתוף עם משתמשים אחרים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87668" y="5851543"/>
            <a:ext cx="10763769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 marL="690881" indent="-345440" lvl="1">
              <a:lnSpc>
                <a:spcPts val="3520"/>
              </a:lnSpc>
              <a:spcBef>
                <a:spcPct val="0"/>
              </a:spcBef>
              <a:buFont typeface="Arial"/>
              <a:buChar char="•"/>
            </a:pPr>
            <a:r>
              <a:rPr lang="he-IL" sz="3200" spc="-48" strike="noStrike" u="none">
                <a:solidFill>
                  <a:srgbClr val="FFF5FE"/>
                </a:solidFill>
                <a:latin typeface="Rubik"/>
                <a:ea typeface="Rubik"/>
                <a:cs typeface="Rubik"/>
                <a:sym typeface="Rubik"/>
                <a:rtl val="true"/>
              </a:rPr>
              <a:t>לעבוד מסודר ונכון מבחינת גיבוי וארגון הפרויקט לאורך זמן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087668" y="6577983"/>
            <a:ext cx="10763769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 marL="690881" indent="-345440" lvl="1">
              <a:lnSpc>
                <a:spcPts val="3520"/>
              </a:lnSpc>
              <a:spcBef>
                <a:spcPct val="0"/>
              </a:spcBef>
              <a:buFont typeface="Arial"/>
              <a:buChar char="•"/>
            </a:pPr>
            <a:r>
              <a:rPr lang="he-IL" sz="3200" spc="-48" strike="noStrike" u="none">
                <a:solidFill>
                  <a:srgbClr val="FFF5FE"/>
                </a:solidFill>
                <a:latin typeface="Rubik"/>
                <a:ea typeface="Rubik"/>
                <a:cs typeface="Rubik"/>
                <a:sym typeface="Rubik"/>
                <a:rtl val="true"/>
              </a:rPr>
              <a:t>להכין תוכן בצורה נכונה ומדויקת כבסיס לעבודה של קלוד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87668" y="7304423"/>
            <a:ext cx="10763769" cy="89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 marL="690881" indent="-345440" lvl="1">
              <a:lnSpc>
                <a:spcPts val="3520"/>
              </a:lnSpc>
              <a:spcBef>
                <a:spcPct val="0"/>
              </a:spcBef>
              <a:buFont typeface="Arial"/>
              <a:buChar char="•"/>
            </a:pPr>
            <a:r>
              <a:rPr lang="he-IL" sz="3200" spc="-48" strike="noStrike" u="none">
                <a:solidFill>
                  <a:srgbClr val="FFF5FE"/>
                </a:solidFill>
                <a:latin typeface="Rubik"/>
                <a:ea typeface="Rubik"/>
                <a:cs typeface="Rubik"/>
                <a:sym typeface="Rubik"/>
                <a:rtl val="true"/>
              </a:rPr>
              <a:t>לא להישבר כשדברים לא מצליחים, פשוט לנסות שוב  - כל פעם בדרך קצת אחרת וללמוד מהתהליך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0B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56471" y="6290963"/>
            <a:ext cx="2495500" cy="4335666"/>
          </a:xfrm>
          <a:custGeom>
            <a:avLst/>
            <a:gdLst/>
            <a:ahLst/>
            <a:cxnLst/>
            <a:rect r="r" b="b" t="t" l="l"/>
            <a:pathLst>
              <a:path h="4335666" w="2495500">
                <a:moveTo>
                  <a:pt x="0" y="0"/>
                </a:moveTo>
                <a:lnTo>
                  <a:pt x="2495500" y="0"/>
                </a:lnTo>
                <a:lnTo>
                  <a:pt x="2495500" y="4335666"/>
                </a:lnTo>
                <a:lnTo>
                  <a:pt x="0" y="43356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373" t="0" r="0" b="-8772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5763347" y="-337532"/>
            <a:ext cx="6761305" cy="2941068"/>
          </a:xfrm>
          <a:custGeom>
            <a:avLst/>
            <a:gdLst/>
            <a:ahLst/>
            <a:cxnLst/>
            <a:rect r="r" b="b" t="t" l="l"/>
            <a:pathLst>
              <a:path h="2941068" w="6761305">
                <a:moveTo>
                  <a:pt x="0" y="0"/>
                </a:moveTo>
                <a:lnTo>
                  <a:pt x="6761306" y="0"/>
                </a:lnTo>
                <a:lnTo>
                  <a:pt x="6761306" y="2941068"/>
                </a:lnTo>
                <a:lnTo>
                  <a:pt x="0" y="294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035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032223" y="9135592"/>
            <a:ext cx="1227077" cy="122708"/>
          </a:xfrm>
          <a:custGeom>
            <a:avLst/>
            <a:gdLst/>
            <a:ahLst/>
            <a:cxnLst/>
            <a:rect r="r" b="b" t="t" l="l"/>
            <a:pathLst>
              <a:path h="122708" w="1227077">
                <a:moveTo>
                  <a:pt x="0" y="0"/>
                </a:moveTo>
                <a:lnTo>
                  <a:pt x="1227077" y="0"/>
                </a:lnTo>
                <a:lnTo>
                  <a:pt x="1227077" y="122708"/>
                </a:lnTo>
                <a:lnTo>
                  <a:pt x="0" y="1227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911504" y="3268258"/>
            <a:ext cx="9347796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3520"/>
              </a:lnSpc>
            </a:pPr>
            <a:r>
              <a:rPr lang="he-IL" b="true" sz="3200" spc="-48">
                <a:solidFill>
                  <a:srgbClr val="FFF5FE"/>
                </a:solidFill>
                <a:latin typeface="Rubik Bold"/>
                <a:ea typeface="Rubik Bold"/>
                <a:cs typeface="Rubik Bold"/>
                <a:sym typeface="Rubik Bold"/>
                <a:rtl val="true"/>
              </a:rPr>
              <a:t>אז מה צופן העתיד ל</a:t>
            </a:r>
            <a:r>
              <a:rPr lang="en-US" b="true" sz="3200" spc="-48">
                <a:solidFill>
                  <a:srgbClr val="FFF5FE"/>
                </a:solidFill>
                <a:latin typeface="Rubik Bold"/>
                <a:ea typeface="Rubik Bold"/>
                <a:cs typeface="Rubik Bold"/>
                <a:sym typeface="Rubik Bold"/>
              </a:rPr>
              <a:t>clean-cut</a:t>
            </a:r>
            <a:r>
              <a:rPr lang="ar-EG" b="true" sz="3200" spc="-48">
                <a:solidFill>
                  <a:srgbClr val="FFF5FE"/>
                </a:solidFill>
                <a:latin typeface="Rubik Bold"/>
                <a:ea typeface="Rubik Bold"/>
                <a:cs typeface="Rubik Bold"/>
                <a:sym typeface="Rubik Bold"/>
                <a:rtl val="true"/>
              </a:rPr>
              <a:t>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911504" y="4245610"/>
            <a:ext cx="9347796" cy="89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3520"/>
              </a:lnSpc>
            </a:pPr>
            <a:r>
              <a:rPr lang="he-IL" sz="3200" spc="-48">
                <a:solidFill>
                  <a:srgbClr val="FFF5FE"/>
                </a:solidFill>
                <a:latin typeface="Rubik"/>
                <a:ea typeface="Rubik"/>
                <a:cs typeface="Rubik"/>
                <a:sym typeface="Rubik"/>
                <a:rtl val="true"/>
              </a:rPr>
              <a:t>כדי להנגיש את הכלי </a:t>
            </a:r>
            <a:r>
              <a:rPr lang="he-IL" b="true" sz="3200" spc="-48">
                <a:solidFill>
                  <a:srgbClr val="FFF5FE"/>
                </a:solidFill>
                <a:latin typeface="Rubik Bold"/>
                <a:ea typeface="Rubik Bold"/>
                <a:cs typeface="Rubik Bold"/>
                <a:sym typeface="Rubik Bold"/>
                <a:rtl val="true"/>
              </a:rPr>
              <a:t>באמת (בתקווה) </a:t>
            </a:r>
            <a:r>
              <a:rPr lang="he-IL" sz="3200" spc="-48">
                <a:solidFill>
                  <a:srgbClr val="FFF5FE"/>
                </a:solidFill>
                <a:latin typeface="Rubik"/>
                <a:ea typeface="Rubik"/>
                <a:cs typeface="Rubik"/>
                <a:sym typeface="Rubik"/>
                <a:rtl val="true"/>
              </a:rPr>
              <a:t>ליותר אנשים - אני עובד על שירות אונליין שיאפשר לבצע את אותו התהליך.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0B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63709" y="-701873"/>
            <a:ext cx="6883434" cy="3001517"/>
          </a:xfrm>
          <a:custGeom>
            <a:avLst/>
            <a:gdLst/>
            <a:ahLst/>
            <a:cxnLst/>
            <a:rect r="r" b="b" t="t" l="l"/>
            <a:pathLst>
              <a:path h="3001517" w="6883434">
                <a:moveTo>
                  <a:pt x="0" y="0"/>
                </a:moveTo>
                <a:lnTo>
                  <a:pt x="6883434" y="0"/>
                </a:lnTo>
                <a:lnTo>
                  <a:pt x="6883434" y="3001517"/>
                </a:lnTo>
                <a:lnTo>
                  <a:pt x="0" y="30015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185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911615" y="6565876"/>
            <a:ext cx="3122195" cy="4456547"/>
          </a:xfrm>
          <a:custGeom>
            <a:avLst/>
            <a:gdLst/>
            <a:ahLst/>
            <a:cxnLst/>
            <a:rect r="r" b="b" t="t" l="l"/>
            <a:pathLst>
              <a:path h="4456547" w="3122195">
                <a:moveTo>
                  <a:pt x="0" y="4456547"/>
                </a:moveTo>
                <a:lnTo>
                  <a:pt x="3122196" y="4456547"/>
                </a:lnTo>
                <a:lnTo>
                  <a:pt x="3122196" y="0"/>
                </a:lnTo>
                <a:lnTo>
                  <a:pt x="0" y="0"/>
                </a:lnTo>
                <a:lnTo>
                  <a:pt x="0" y="4456547"/>
                </a:lnTo>
                <a:close/>
              </a:path>
            </a:pathLst>
          </a:custGeom>
          <a:blipFill>
            <a:blip r:embed="rId3"/>
            <a:stretch>
              <a:fillRect l="-103320" t="-48572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460714" y="4352925"/>
            <a:ext cx="5366573" cy="1581150"/>
            <a:chOff x="0" y="0"/>
            <a:chExt cx="7155430" cy="210820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3241458" cy="2108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rtl="true">
                <a:lnSpc>
                  <a:spcPts val="12480"/>
                </a:lnSpc>
              </a:pPr>
              <a:r>
                <a:rPr lang="he-IL" sz="10400" spc="-156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רבה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3553276" y="0"/>
              <a:ext cx="3602154" cy="2108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rtl="true">
                <a:lnSpc>
                  <a:spcPts val="12480"/>
                </a:lnSpc>
              </a:pPr>
              <a:r>
                <a:rPr lang="he-IL" sz="10400" spc="-156">
                  <a:solidFill>
                    <a:srgbClr val="CD24FF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תודה 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0B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49443" y="-1577071"/>
            <a:ext cx="4836603" cy="4522224"/>
          </a:xfrm>
          <a:custGeom>
            <a:avLst/>
            <a:gdLst/>
            <a:ahLst/>
            <a:cxnLst/>
            <a:rect r="r" b="b" t="t" l="l"/>
            <a:pathLst>
              <a:path h="4522224" w="4836603">
                <a:moveTo>
                  <a:pt x="0" y="0"/>
                </a:moveTo>
                <a:lnTo>
                  <a:pt x="4836603" y="0"/>
                </a:lnTo>
                <a:lnTo>
                  <a:pt x="4836603" y="4522224"/>
                </a:lnTo>
                <a:lnTo>
                  <a:pt x="0" y="45222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true" flipV="true" rot="0">
            <a:off x="-1592962" y="7658652"/>
            <a:ext cx="4341335" cy="4522224"/>
          </a:xfrm>
          <a:custGeom>
            <a:avLst/>
            <a:gdLst/>
            <a:ahLst/>
            <a:cxnLst/>
            <a:rect r="r" b="b" t="t" l="l"/>
            <a:pathLst>
              <a:path h="4522224" w="4341335">
                <a:moveTo>
                  <a:pt x="4341335" y="4522224"/>
                </a:moveTo>
                <a:lnTo>
                  <a:pt x="0" y="4522224"/>
                </a:lnTo>
                <a:lnTo>
                  <a:pt x="0" y="0"/>
                </a:lnTo>
                <a:lnTo>
                  <a:pt x="4341335" y="0"/>
                </a:lnTo>
                <a:lnTo>
                  <a:pt x="4341335" y="452222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4037075" y="990600"/>
            <a:ext cx="13005149" cy="71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5760"/>
              </a:lnSpc>
            </a:pPr>
            <a:r>
              <a:rPr lang="he-IL" b="true" sz="4500" spc="-67">
                <a:solidFill>
                  <a:srgbClr val="FFF5FE"/>
                </a:solidFill>
                <a:latin typeface="Rubik Bold"/>
                <a:ea typeface="Rubik Bold"/>
                <a:cs typeface="Rubik Bold"/>
                <a:sym typeface="Rubik Bold"/>
                <a:rtl val="true"/>
              </a:rPr>
              <a:t>אבל האמת שלא על זה ההרצאה בכלל.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037075" y="1840785"/>
            <a:ext cx="13005149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3520"/>
              </a:lnSpc>
            </a:pPr>
            <a:r>
              <a:rPr lang="he-IL" sz="3200" spc="-48">
                <a:solidFill>
                  <a:srgbClr val="FFF5FE"/>
                </a:solidFill>
                <a:latin typeface="Rubik"/>
                <a:ea typeface="Rubik"/>
                <a:cs typeface="Rubik"/>
                <a:sym typeface="Rubik"/>
                <a:rtl val="true"/>
              </a:rPr>
              <a:t>הסיפור הוא על הנחות שגויות ו</a:t>
            </a:r>
            <a:r>
              <a:rPr lang="en-US" sz="3200" spc="-48">
                <a:solidFill>
                  <a:srgbClr val="FFF5FE"/>
                </a:solidFill>
                <a:latin typeface="Rubik"/>
                <a:ea typeface="Rubik"/>
                <a:cs typeface="Rubik"/>
                <a:sym typeface="Rubik"/>
              </a:rPr>
              <a:t>AI</a:t>
            </a:r>
            <a:r>
              <a:rPr lang="he-IL" sz="3200" spc="-48">
                <a:solidFill>
                  <a:srgbClr val="FFF5FE"/>
                </a:solidFill>
                <a:latin typeface="Rubik"/>
                <a:ea typeface="Rubik"/>
                <a:cs typeface="Rubik"/>
                <a:sym typeface="Rubik"/>
                <a:rtl val="true"/>
              </a:rPr>
              <a:t>.  הנחות שגויות כמו אלה שעשיתי עכשיו: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037075" y="4087029"/>
            <a:ext cx="13005149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3520"/>
              </a:lnSpc>
            </a:pPr>
            <a:r>
              <a:rPr lang="he-IL" b="true" sz="3200" spc="-48">
                <a:solidFill>
                  <a:srgbClr val="FFF5FE"/>
                </a:solidFill>
                <a:latin typeface="Rubik Bold"/>
                <a:ea typeface="Rubik Bold"/>
                <a:cs typeface="Rubik Bold"/>
                <a:sym typeface="Rubik Bold"/>
                <a:rtl val="true"/>
              </a:rPr>
              <a:t>הנחתי ש: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31300" y="8240681"/>
            <a:ext cx="4225399" cy="500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rtl="true">
              <a:lnSpc>
                <a:spcPts val="4096"/>
              </a:lnSpc>
              <a:spcBef>
                <a:spcPct val="0"/>
              </a:spcBef>
            </a:pPr>
            <a:r>
              <a:rPr lang="he-IL" sz="3200" spc="-48">
                <a:solidFill>
                  <a:srgbClr val="FFF5FE"/>
                </a:solidFill>
                <a:latin typeface="Canva Sans"/>
                <a:ea typeface="Canva Sans"/>
                <a:cs typeface="Canva Sans"/>
                <a:sym typeface="Canva Sans"/>
                <a:rtl val="true"/>
              </a:rPr>
              <a:t>אז בואו נחזור רגע אחורה...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603952" y="4839118"/>
            <a:ext cx="6088696" cy="2001389"/>
            <a:chOff x="0" y="0"/>
            <a:chExt cx="8118262" cy="2668518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8118262" cy="2668518"/>
              <a:chOff x="0" y="0"/>
              <a:chExt cx="1603607" cy="52711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603607" cy="527115"/>
              </a:xfrm>
              <a:custGeom>
                <a:avLst/>
                <a:gdLst/>
                <a:ahLst/>
                <a:cxnLst/>
                <a:rect r="r" b="b" t="t" l="l"/>
                <a:pathLst>
                  <a:path h="527115" w="1603607">
                    <a:moveTo>
                      <a:pt x="30517" y="0"/>
                    </a:moveTo>
                    <a:lnTo>
                      <a:pt x="1573091" y="0"/>
                    </a:lnTo>
                    <a:cubicBezTo>
                      <a:pt x="1581184" y="0"/>
                      <a:pt x="1588946" y="3215"/>
                      <a:pt x="1594669" y="8938"/>
                    </a:cubicBezTo>
                    <a:cubicBezTo>
                      <a:pt x="1600392" y="14661"/>
                      <a:pt x="1603607" y="22423"/>
                      <a:pt x="1603607" y="30517"/>
                    </a:cubicBezTo>
                    <a:lnTo>
                      <a:pt x="1603607" y="496598"/>
                    </a:lnTo>
                    <a:cubicBezTo>
                      <a:pt x="1603607" y="504692"/>
                      <a:pt x="1600392" y="512454"/>
                      <a:pt x="1594669" y="518177"/>
                    </a:cubicBezTo>
                    <a:cubicBezTo>
                      <a:pt x="1588946" y="523900"/>
                      <a:pt x="1581184" y="527115"/>
                      <a:pt x="1573091" y="527115"/>
                    </a:cubicBezTo>
                    <a:lnTo>
                      <a:pt x="30517" y="527115"/>
                    </a:lnTo>
                    <a:cubicBezTo>
                      <a:pt x="22423" y="527115"/>
                      <a:pt x="14661" y="523900"/>
                      <a:pt x="8938" y="518177"/>
                    </a:cubicBezTo>
                    <a:cubicBezTo>
                      <a:pt x="3215" y="512454"/>
                      <a:pt x="0" y="504692"/>
                      <a:pt x="0" y="496598"/>
                    </a:cubicBezTo>
                    <a:lnTo>
                      <a:pt x="0" y="30517"/>
                    </a:lnTo>
                    <a:cubicBezTo>
                      <a:pt x="0" y="22423"/>
                      <a:pt x="3215" y="14661"/>
                      <a:pt x="8938" y="8938"/>
                    </a:cubicBezTo>
                    <a:cubicBezTo>
                      <a:pt x="14661" y="3215"/>
                      <a:pt x="22423" y="0"/>
                      <a:pt x="30517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211144">
                      <a:alpha val="100000"/>
                    </a:srgbClr>
                  </a:gs>
                  <a:gs pos="100000">
                    <a:srgbClr val="170B32">
                      <a:alpha val="100000"/>
                    </a:srgbClr>
                  </a:gs>
                </a:gsLst>
                <a:lin ang="0"/>
              </a:gradFill>
              <a:ln w="19050" cap="rnd">
                <a:gradFill>
                  <a:gsLst>
                    <a:gs pos="0">
                      <a:srgbClr val="8F1AB3">
                        <a:alpha val="100000"/>
                      </a:srgbClr>
                    </a:gs>
                    <a:gs pos="100000">
                      <a:srgbClr val="4C128F">
                        <a:alpha val="100000"/>
                      </a:srgbClr>
                    </a:gs>
                  </a:gsLst>
                  <a:lin ang="2700000"/>
                </a:gra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85725"/>
                <a:ext cx="1603607" cy="61284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41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429180" y="641559"/>
              <a:ext cx="7259902" cy="13568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rtl="true">
                <a:lnSpc>
                  <a:spcPts val="4096"/>
                </a:lnSpc>
              </a:pPr>
              <a:r>
                <a:rPr lang="he-IL" sz="3200" spc="-48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שכולכם יודעים מה זה לעזאזל שרתי </a:t>
              </a:r>
              <a:r>
                <a:rPr lang="en-US" sz="3200" spc="-48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</a:rPr>
                <a:t>MCP</a:t>
              </a:r>
              <a:r>
                <a:rPr lang="he-IL" sz="3200" spc="-48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 וקלוד קוד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595352" y="4839118"/>
            <a:ext cx="6954091" cy="2001389"/>
            <a:chOff x="0" y="0"/>
            <a:chExt cx="9272121" cy="2668518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9272121" cy="2668518"/>
              <a:chOff x="0" y="0"/>
              <a:chExt cx="1831530" cy="527115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831530" cy="527115"/>
              </a:xfrm>
              <a:custGeom>
                <a:avLst/>
                <a:gdLst/>
                <a:ahLst/>
                <a:cxnLst/>
                <a:rect r="r" b="b" t="t" l="l"/>
                <a:pathLst>
                  <a:path h="527115" w="1831530">
                    <a:moveTo>
                      <a:pt x="26719" y="0"/>
                    </a:moveTo>
                    <a:lnTo>
                      <a:pt x="1804811" y="0"/>
                    </a:lnTo>
                    <a:cubicBezTo>
                      <a:pt x="1819568" y="0"/>
                      <a:pt x="1831530" y="11962"/>
                      <a:pt x="1831530" y="26719"/>
                    </a:cubicBezTo>
                    <a:lnTo>
                      <a:pt x="1831530" y="500396"/>
                    </a:lnTo>
                    <a:cubicBezTo>
                      <a:pt x="1831530" y="507482"/>
                      <a:pt x="1828715" y="514278"/>
                      <a:pt x="1823704" y="519289"/>
                    </a:cubicBezTo>
                    <a:cubicBezTo>
                      <a:pt x="1818693" y="524300"/>
                      <a:pt x="1811897" y="527115"/>
                      <a:pt x="1804811" y="527115"/>
                    </a:cubicBezTo>
                    <a:lnTo>
                      <a:pt x="26719" y="527115"/>
                    </a:lnTo>
                    <a:cubicBezTo>
                      <a:pt x="11962" y="527115"/>
                      <a:pt x="0" y="515152"/>
                      <a:pt x="0" y="500396"/>
                    </a:cubicBezTo>
                    <a:lnTo>
                      <a:pt x="0" y="26719"/>
                    </a:lnTo>
                    <a:cubicBezTo>
                      <a:pt x="0" y="11962"/>
                      <a:pt x="11962" y="0"/>
                      <a:pt x="2671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211144">
                      <a:alpha val="100000"/>
                    </a:srgbClr>
                  </a:gs>
                  <a:gs pos="100000">
                    <a:srgbClr val="170B32">
                      <a:alpha val="100000"/>
                    </a:srgbClr>
                  </a:gs>
                </a:gsLst>
                <a:lin ang="0"/>
              </a:gradFill>
              <a:ln w="19050" cap="rnd">
                <a:gradFill>
                  <a:gsLst>
                    <a:gs pos="0">
                      <a:srgbClr val="8F1AB3">
                        <a:alpha val="100000"/>
                      </a:srgbClr>
                    </a:gs>
                    <a:gs pos="100000">
                      <a:srgbClr val="4C128F">
                        <a:alpha val="100000"/>
                      </a:srgbClr>
                    </a:gs>
                  </a:gsLst>
                  <a:lin ang="2700000"/>
                </a:gradFill>
                <a:prstDash val="solid"/>
                <a:round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85725"/>
                <a:ext cx="1831530" cy="61284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41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417444" y="298659"/>
              <a:ext cx="8437233" cy="20426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rtl="true">
                <a:lnSpc>
                  <a:spcPts val="4096"/>
                </a:lnSpc>
              </a:pPr>
              <a:r>
                <a:rPr lang="he-IL" sz="3200" spc="-48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זה בטוח יהיה יותר קל למשתמשים חדשים להתקין </a:t>
              </a:r>
              <a:r>
                <a:rPr lang="en-US" sz="3200" spc="-48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</a:rPr>
                <a:t>MCP</a:t>
              </a:r>
              <a:r>
                <a:rPr lang="ar-EG" sz="3200" spc="-48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 </a:t>
              </a:r>
            </a:p>
            <a:p>
              <a:pPr algn="ctr" rtl="true">
                <a:lnSpc>
                  <a:spcPts val="4096"/>
                </a:lnSpc>
                <a:spcBef>
                  <a:spcPct val="0"/>
                </a:spcBef>
              </a:pPr>
              <a:r>
                <a:rPr lang="he-IL" sz="3200" spc="-48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    מאשר פלטפורמת פיתוח מלאה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0B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1814667" y="1330325"/>
            <a:ext cx="4341335" cy="4522224"/>
          </a:xfrm>
          <a:custGeom>
            <a:avLst/>
            <a:gdLst/>
            <a:ahLst/>
            <a:cxnLst/>
            <a:rect r="r" b="b" t="t" l="l"/>
            <a:pathLst>
              <a:path h="4522224" w="4341335">
                <a:moveTo>
                  <a:pt x="4341335" y="4522224"/>
                </a:moveTo>
                <a:lnTo>
                  <a:pt x="0" y="4522224"/>
                </a:lnTo>
                <a:lnTo>
                  <a:pt x="0" y="0"/>
                </a:lnTo>
                <a:lnTo>
                  <a:pt x="4341335" y="0"/>
                </a:lnTo>
                <a:lnTo>
                  <a:pt x="4341335" y="452222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526668" y="4629870"/>
            <a:ext cx="7191403" cy="3874368"/>
          </a:xfrm>
          <a:custGeom>
            <a:avLst/>
            <a:gdLst/>
            <a:ahLst/>
            <a:cxnLst/>
            <a:rect r="r" b="b" t="t" l="l"/>
            <a:pathLst>
              <a:path h="3874368" w="7191403">
                <a:moveTo>
                  <a:pt x="0" y="0"/>
                </a:moveTo>
                <a:lnTo>
                  <a:pt x="7191403" y="0"/>
                </a:lnTo>
                <a:lnTo>
                  <a:pt x="7191403" y="3874368"/>
                </a:lnTo>
                <a:lnTo>
                  <a:pt x="0" y="38743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725830" y="1028700"/>
            <a:ext cx="9869357" cy="2197795"/>
            <a:chOff x="0" y="0"/>
            <a:chExt cx="13159142" cy="2930393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3499766" y="31946"/>
              <a:ext cx="797943" cy="798395"/>
              <a:chOff x="0" y="0"/>
              <a:chExt cx="157618" cy="157708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57618" cy="157708"/>
              </a:xfrm>
              <a:custGeom>
                <a:avLst/>
                <a:gdLst/>
                <a:ahLst/>
                <a:cxnLst/>
                <a:rect r="r" b="b" t="t" l="l"/>
                <a:pathLst>
                  <a:path h="157708" w="157618">
                    <a:moveTo>
                      <a:pt x="78809" y="0"/>
                    </a:moveTo>
                    <a:lnTo>
                      <a:pt x="78809" y="0"/>
                    </a:lnTo>
                    <a:cubicBezTo>
                      <a:pt x="122334" y="0"/>
                      <a:pt x="157618" y="35284"/>
                      <a:pt x="157618" y="78809"/>
                    </a:cubicBezTo>
                    <a:lnTo>
                      <a:pt x="157618" y="78898"/>
                    </a:lnTo>
                    <a:cubicBezTo>
                      <a:pt x="157618" y="99800"/>
                      <a:pt x="149315" y="119845"/>
                      <a:pt x="134536" y="134625"/>
                    </a:cubicBezTo>
                    <a:cubicBezTo>
                      <a:pt x="119756" y="149404"/>
                      <a:pt x="99711" y="157708"/>
                      <a:pt x="78809" y="157708"/>
                    </a:cubicBezTo>
                    <a:lnTo>
                      <a:pt x="78809" y="157708"/>
                    </a:lnTo>
                    <a:cubicBezTo>
                      <a:pt x="57908" y="157708"/>
                      <a:pt x="37862" y="149404"/>
                      <a:pt x="23083" y="134625"/>
                    </a:cubicBezTo>
                    <a:cubicBezTo>
                      <a:pt x="8303" y="119845"/>
                      <a:pt x="0" y="99800"/>
                      <a:pt x="0" y="78898"/>
                    </a:cubicBezTo>
                    <a:lnTo>
                      <a:pt x="0" y="78809"/>
                    </a:lnTo>
                    <a:cubicBezTo>
                      <a:pt x="0" y="57908"/>
                      <a:pt x="8303" y="37862"/>
                      <a:pt x="23083" y="23083"/>
                    </a:cubicBezTo>
                    <a:cubicBezTo>
                      <a:pt x="37862" y="8303"/>
                      <a:pt x="57908" y="0"/>
                      <a:pt x="7880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211144">
                      <a:alpha val="100000"/>
                    </a:srgbClr>
                  </a:gs>
                  <a:gs pos="100000">
                    <a:srgbClr val="170B32">
                      <a:alpha val="100000"/>
                    </a:srgbClr>
                  </a:gs>
                </a:gsLst>
                <a:lin ang="0"/>
              </a:gradFill>
              <a:ln w="19050" cap="sq">
                <a:gradFill>
                  <a:gsLst>
                    <a:gs pos="0">
                      <a:srgbClr val="8F1AB3">
                        <a:alpha val="100000"/>
                      </a:srgbClr>
                    </a:gs>
                    <a:gs pos="100000">
                      <a:srgbClr val="4C128F">
                        <a:alpha val="100000"/>
                      </a:srgbClr>
                    </a:gs>
                  </a:gsLst>
                  <a:lin ang="2700000"/>
                </a:gra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76200"/>
                <a:ext cx="157618" cy="2339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41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3652316" y="132903"/>
              <a:ext cx="492843" cy="596481"/>
            </a:xfrm>
            <a:custGeom>
              <a:avLst/>
              <a:gdLst/>
              <a:ahLst/>
              <a:cxnLst/>
              <a:rect r="r" b="b" t="t" l="l"/>
              <a:pathLst>
                <a:path h="596481" w="492843">
                  <a:moveTo>
                    <a:pt x="0" y="0"/>
                  </a:moveTo>
                  <a:lnTo>
                    <a:pt x="492843" y="0"/>
                  </a:lnTo>
                  <a:lnTo>
                    <a:pt x="492843" y="596481"/>
                  </a:lnTo>
                  <a:lnTo>
                    <a:pt x="0" y="5964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4786390" y="38100"/>
              <a:ext cx="6759757" cy="876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4500" spc="-270">
                  <a:solidFill>
                    <a:srgbClr val="FFF5FE"/>
                  </a:solidFill>
                  <a:latin typeface="Dangwa"/>
                  <a:ea typeface="Dangwa"/>
                  <a:cs typeface="Dangwa"/>
                  <a:sym typeface="Dangwa"/>
                </a:rPr>
                <a:t>The BRain - Claude Code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142656"/>
              <a:ext cx="11546147" cy="1787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rtl="true" marL="0" indent="0" lvl="0">
                <a:lnSpc>
                  <a:spcPts val="3520"/>
                </a:lnSpc>
              </a:pPr>
              <a:r>
                <a:rPr lang="he-IL" sz="3200" spc="-48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קלוד קוד היא פלטפורמת פיתוח מבוססת </a:t>
              </a:r>
              <a:r>
                <a:rPr lang="en-US" sz="3200" spc="-48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</a:rPr>
                <a:t>AI</a:t>
              </a:r>
              <a:r>
                <a:rPr lang="ar-EG" sz="3200" spc="-48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 </a:t>
              </a:r>
            </a:p>
            <a:p>
              <a:pPr algn="r" rtl="true">
                <a:lnSpc>
                  <a:spcPts val="3520"/>
                </a:lnSpc>
              </a:pPr>
              <a:r>
                <a:rPr lang="he-IL" sz="3200" spc="-48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הפועלת בטרמינל, ומאפשרת עבודה עם מודל השפה קלוד.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12152104" y="0"/>
              <a:ext cx="1007039" cy="1336038"/>
            </a:xfrm>
            <a:custGeom>
              <a:avLst/>
              <a:gdLst/>
              <a:ahLst/>
              <a:cxnLst/>
              <a:rect r="r" b="b" t="t" l="l"/>
              <a:pathLst>
                <a:path h="1336038" w="1007039">
                  <a:moveTo>
                    <a:pt x="0" y="0"/>
                  </a:moveTo>
                  <a:lnTo>
                    <a:pt x="1007038" y="0"/>
                  </a:lnTo>
                  <a:lnTo>
                    <a:pt x="1007038" y="1336038"/>
                  </a:lnTo>
                  <a:lnTo>
                    <a:pt x="0" y="1336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5885972" y="6853257"/>
            <a:ext cx="4280976" cy="4810086"/>
          </a:xfrm>
          <a:custGeom>
            <a:avLst/>
            <a:gdLst/>
            <a:ahLst/>
            <a:cxnLst/>
            <a:rect r="r" b="b" t="t" l="l"/>
            <a:pathLst>
              <a:path h="4810086" w="4280976">
                <a:moveTo>
                  <a:pt x="0" y="0"/>
                </a:moveTo>
                <a:lnTo>
                  <a:pt x="4280976" y="0"/>
                </a:lnTo>
                <a:lnTo>
                  <a:pt x="4280976" y="4810086"/>
                </a:lnTo>
                <a:lnTo>
                  <a:pt x="0" y="48100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0B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1814667" y="1330325"/>
            <a:ext cx="4341335" cy="4522224"/>
          </a:xfrm>
          <a:custGeom>
            <a:avLst/>
            <a:gdLst/>
            <a:ahLst/>
            <a:cxnLst/>
            <a:rect r="r" b="b" t="t" l="l"/>
            <a:pathLst>
              <a:path h="4522224" w="4341335">
                <a:moveTo>
                  <a:pt x="4341335" y="4522224"/>
                </a:moveTo>
                <a:lnTo>
                  <a:pt x="0" y="4522224"/>
                </a:lnTo>
                <a:lnTo>
                  <a:pt x="0" y="0"/>
                </a:lnTo>
                <a:lnTo>
                  <a:pt x="4341335" y="0"/>
                </a:lnTo>
                <a:lnTo>
                  <a:pt x="4341335" y="452222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885972" y="6853257"/>
            <a:ext cx="4280976" cy="4810086"/>
          </a:xfrm>
          <a:custGeom>
            <a:avLst/>
            <a:gdLst/>
            <a:ahLst/>
            <a:cxnLst/>
            <a:rect r="r" b="b" t="t" l="l"/>
            <a:pathLst>
              <a:path h="4810086" w="4280976">
                <a:moveTo>
                  <a:pt x="0" y="0"/>
                </a:moveTo>
                <a:lnTo>
                  <a:pt x="4280976" y="0"/>
                </a:lnTo>
                <a:lnTo>
                  <a:pt x="4280976" y="4810086"/>
                </a:lnTo>
                <a:lnTo>
                  <a:pt x="0" y="4810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037335" y="1148590"/>
            <a:ext cx="8344911" cy="3942971"/>
          </a:xfrm>
          <a:custGeom>
            <a:avLst/>
            <a:gdLst/>
            <a:ahLst/>
            <a:cxnLst/>
            <a:rect r="r" b="b" t="t" l="l"/>
            <a:pathLst>
              <a:path h="3942971" w="8344911">
                <a:moveTo>
                  <a:pt x="0" y="0"/>
                </a:moveTo>
                <a:lnTo>
                  <a:pt x="8344912" y="0"/>
                </a:lnTo>
                <a:lnTo>
                  <a:pt x="8344912" y="3942971"/>
                </a:lnTo>
                <a:lnTo>
                  <a:pt x="0" y="39429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380292" y="6919343"/>
            <a:ext cx="13879008" cy="2338957"/>
            <a:chOff x="0" y="0"/>
            <a:chExt cx="18505344" cy="31186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7498306" y="172467"/>
              <a:ext cx="1007039" cy="1336038"/>
            </a:xfrm>
            <a:custGeom>
              <a:avLst/>
              <a:gdLst/>
              <a:ahLst/>
              <a:cxnLst/>
              <a:rect r="r" b="b" t="t" l="l"/>
              <a:pathLst>
                <a:path h="1336038" w="1007039">
                  <a:moveTo>
                    <a:pt x="0" y="0"/>
                  </a:moveTo>
                  <a:lnTo>
                    <a:pt x="1007038" y="0"/>
                  </a:lnTo>
                  <a:lnTo>
                    <a:pt x="1007038" y="1336038"/>
                  </a:lnTo>
                  <a:lnTo>
                    <a:pt x="0" y="1336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0">
              <a:off x="9183454" y="58003"/>
              <a:ext cx="797943" cy="798395"/>
              <a:chOff x="0" y="0"/>
              <a:chExt cx="157618" cy="15770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57618" cy="157708"/>
              </a:xfrm>
              <a:custGeom>
                <a:avLst/>
                <a:gdLst/>
                <a:ahLst/>
                <a:cxnLst/>
                <a:rect r="r" b="b" t="t" l="l"/>
                <a:pathLst>
                  <a:path h="157708" w="157618">
                    <a:moveTo>
                      <a:pt x="78809" y="0"/>
                    </a:moveTo>
                    <a:lnTo>
                      <a:pt x="78809" y="0"/>
                    </a:lnTo>
                    <a:cubicBezTo>
                      <a:pt x="122334" y="0"/>
                      <a:pt x="157618" y="35284"/>
                      <a:pt x="157618" y="78809"/>
                    </a:cubicBezTo>
                    <a:lnTo>
                      <a:pt x="157618" y="78898"/>
                    </a:lnTo>
                    <a:cubicBezTo>
                      <a:pt x="157618" y="99800"/>
                      <a:pt x="149315" y="119845"/>
                      <a:pt x="134536" y="134625"/>
                    </a:cubicBezTo>
                    <a:cubicBezTo>
                      <a:pt x="119756" y="149404"/>
                      <a:pt x="99711" y="157708"/>
                      <a:pt x="78809" y="157708"/>
                    </a:cubicBezTo>
                    <a:lnTo>
                      <a:pt x="78809" y="157708"/>
                    </a:lnTo>
                    <a:cubicBezTo>
                      <a:pt x="57908" y="157708"/>
                      <a:pt x="37862" y="149404"/>
                      <a:pt x="23083" y="134625"/>
                    </a:cubicBezTo>
                    <a:cubicBezTo>
                      <a:pt x="8303" y="119845"/>
                      <a:pt x="0" y="99800"/>
                      <a:pt x="0" y="78898"/>
                    </a:cubicBezTo>
                    <a:lnTo>
                      <a:pt x="0" y="78809"/>
                    </a:lnTo>
                    <a:cubicBezTo>
                      <a:pt x="0" y="57908"/>
                      <a:pt x="8303" y="37862"/>
                      <a:pt x="23083" y="23083"/>
                    </a:cubicBezTo>
                    <a:cubicBezTo>
                      <a:pt x="37862" y="8303"/>
                      <a:pt x="57908" y="0"/>
                      <a:pt x="7880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211144">
                      <a:alpha val="100000"/>
                    </a:srgbClr>
                  </a:gs>
                  <a:gs pos="100000">
                    <a:srgbClr val="170B32">
                      <a:alpha val="100000"/>
                    </a:srgbClr>
                  </a:gs>
                </a:gsLst>
                <a:lin ang="0"/>
              </a:gradFill>
              <a:ln w="19050" cap="sq">
                <a:gradFill>
                  <a:gsLst>
                    <a:gs pos="0">
                      <a:srgbClr val="8F1AB3">
                        <a:alpha val="100000"/>
                      </a:srgbClr>
                    </a:gs>
                    <a:gs pos="100000">
                      <a:srgbClr val="4C128F">
                        <a:alpha val="100000"/>
                      </a:srgbClr>
                    </a:gs>
                  </a:gsLst>
                  <a:lin ang="2700000"/>
                </a:gra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76200"/>
                <a:ext cx="157618" cy="2339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41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9336005" y="120859"/>
              <a:ext cx="492843" cy="596481"/>
            </a:xfrm>
            <a:custGeom>
              <a:avLst/>
              <a:gdLst/>
              <a:ahLst/>
              <a:cxnLst/>
              <a:rect r="r" b="b" t="t" l="l"/>
              <a:pathLst>
                <a:path h="596481" w="492843">
                  <a:moveTo>
                    <a:pt x="0" y="0"/>
                  </a:moveTo>
                  <a:lnTo>
                    <a:pt x="492842" y="0"/>
                  </a:lnTo>
                  <a:lnTo>
                    <a:pt x="492842" y="596482"/>
                  </a:lnTo>
                  <a:lnTo>
                    <a:pt x="0" y="5964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1330873"/>
              <a:ext cx="17340199" cy="1787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rtl="true">
                <a:lnSpc>
                  <a:spcPts val="3520"/>
                </a:lnSpc>
              </a:pPr>
              <a:r>
                <a:rPr lang="he-IL" b="true" sz="3200" spc="-48">
                  <a:solidFill>
                    <a:srgbClr val="FFF5FE"/>
                  </a:solidFill>
                  <a:latin typeface="Rubik Medium"/>
                  <a:ea typeface="Rubik Medium"/>
                  <a:cs typeface="Rubik Medium"/>
                  <a:sym typeface="Rubik Medium"/>
                  <a:rtl val="true"/>
                </a:rPr>
                <a:t>ספריית ג’אווה סקריפט שאחראית על “רינדור” הקוד לאנימציה.</a:t>
              </a:r>
            </a:p>
            <a:p>
              <a:pPr algn="r" rtl="true">
                <a:lnSpc>
                  <a:spcPts val="3520"/>
                </a:lnSpc>
              </a:pPr>
            </a:p>
            <a:p>
              <a:pPr algn="r" rtl="true">
                <a:lnSpc>
                  <a:spcPts val="3520"/>
                </a:lnSpc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0850583" y="38100"/>
              <a:ext cx="6489615" cy="876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4500" spc="-270">
                  <a:solidFill>
                    <a:srgbClr val="FFF5FE"/>
                  </a:solidFill>
                  <a:latin typeface="Dangwa"/>
                  <a:ea typeface="Dangwa"/>
                  <a:cs typeface="Dangwa"/>
                  <a:sym typeface="Dangwa"/>
                </a:rPr>
                <a:t>The Muscle - Remotion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9307660" y="1865543"/>
              <a:ext cx="8032538" cy="7628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rtl="true">
                <a:lnSpc>
                  <a:spcPts val="4960"/>
                </a:lnSpc>
                <a:spcBef>
                  <a:spcPct val="0"/>
                </a:spcBef>
              </a:pPr>
              <a:r>
                <a:rPr lang="he-IL" sz="3200" spc="-48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איך בכלל קוד יכול להפוך לאנימציה? 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0B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8203" y="3078796"/>
            <a:ext cx="12168700" cy="6844894"/>
            <a:chOff x="0" y="0"/>
            <a:chExt cx="16224933" cy="91265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224933" cy="9126525"/>
            </a:xfrm>
            <a:custGeom>
              <a:avLst/>
              <a:gdLst/>
              <a:ahLst/>
              <a:cxnLst/>
              <a:rect r="r" b="b" t="t" l="l"/>
              <a:pathLst>
                <a:path h="9126525" w="16224933">
                  <a:moveTo>
                    <a:pt x="0" y="0"/>
                  </a:moveTo>
                  <a:lnTo>
                    <a:pt x="16224933" y="0"/>
                  </a:lnTo>
                  <a:lnTo>
                    <a:pt x="16224933" y="9126525"/>
                  </a:lnTo>
                  <a:lnTo>
                    <a:pt x="0" y="9126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755619" y="3239232"/>
              <a:ext cx="13075920" cy="459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22"/>
                </a:lnSpc>
                <a:spcBef>
                  <a:spcPct val="0"/>
                </a:spcBef>
              </a:pPr>
              <a:r>
                <a:rPr lang="en-US" sz="1950">
                  <a:solidFill>
                    <a:srgbClr val="FFF5FE"/>
                  </a:solidFill>
                  <a:latin typeface="Fira Code"/>
                  <a:ea typeface="Fira Code"/>
                  <a:cs typeface="Fira Code"/>
                  <a:sym typeface="Fira Code"/>
                </a:rPr>
                <a:t>document.getElementById('box').classList.toggle('move-animation');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true" flipV="true" rot="0">
            <a:off x="-1814667" y="1330325"/>
            <a:ext cx="4341335" cy="4522224"/>
          </a:xfrm>
          <a:custGeom>
            <a:avLst/>
            <a:gdLst/>
            <a:ahLst/>
            <a:cxnLst/>
            <a:rect r="r" b="b" t="t" l="l"/>
            <a:pathLst>
              <a:path h="4522224" w="4341335">
                <a:moveTo>
                  <a:pt x="4341335" y="4522224"/>
                </a:moveTo>
                <a:lnTo>
                  <a:pt x="0" y="4522224"/>
                </a:lnTo>
                <a:lnTo>
                  <a:pt x="0" y="0"/>
                </a:lnTo>
                <a:lnTo>
                  <a:pt x="4341335" y="0"/>
                </a:lnTo>
                <a:lnTo>
                  <a:pt x="4341335" y="452222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885972" y="6853257"/>
            <a:ext cx="4280976" cy="4810086"/>
          </a:xfrm>
          <a:custGeom>
            <a:avLst/>
            <a:gdLst/>
            <a:ahLst/>
            <a:cxnLst/>
            <a:rect r="r" b="b" t="t" l="l"/>
            <a:pathLst>
              <a:path h="4810086" w="4280976">
                <a:moveTo>
                  <a:pt x="0" y="0"/>
                </a:moveTo>
                <a:lnTo>
                  <a:pt x="4280976" y="0"/>
                </a:lnTo>
                <a:lnTo>
                  <a:pt x="4280976" y="4810086"/>
                </a:lnTo>
                <a:lnTo>
                  <a:pt x="0" y="48100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9076023" y="949130"/>
            <a:ext cx="8560916" cy="1148591"/>
            <a:chOff x="0" y="0"/>
            <a:chExt cx="11414555" cy="153145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0304769" y="29551"/>
              <a:ext cx="1109786" cy="1472353"/>
            </a:xfrm>
            <a:custGeom>
              <a:avLst/>
              <a:gdLst/>
              <a:ahLst/>
              <a:cxnLst/>
              <a:rect r="r" b="b" t="t" l="l"/>
              <a:pathLst>
                <a:path h="1472353" w="1109786">
                  <a:moveTo>
                    <a:pt x="0" y="0"/>
                  </a:moveTo>
                  <a:lnTo>
                    <a:pt x="1109786" y="0"/>
                  </a:lnTo>
                  <a:lnTo>
                    <a:pt x="1109786" y="1472353"/>
                  </a:lnTo>
                  <a:lnTo>
                    <a:pt x="0" y="14723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584245"/>
              <a:ext cx="9927167" cy="9472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rtl="true">
                <a:lnSpc>
                  <a:spcPts val="6199"/>
                </a:lnSpc>
                <a:spcBef>
                  <a:spcPct val="0"/>
                </a:spcBef>
              </a:pPr>
              <a:r>
                <a:rPr lang="he-IL" sz="3999" spc="-59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איך בכלל קוד יכול להפוך לאנימציה? 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6640195" y="-114300"/>
              <a:ext cx="3286971" cy="7628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rtl="true">
                <a:lnSpc>
                  <a:spcPts val="4960"/>
                </a:lnSpc>
                <a:spcBef>
                  <a:spcPct val="0"/>
                </a:spcBef>
              </a:pPr>
              <a:r>
                <a:rPr lang="he-IL" sz="3200" spc="-48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עצירה קצרה... 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216883" y="7905861"/>
            <a:ext cx="11780020" cy="359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9"/>
              </a:lnSpc>
              <a:spcBef>
                <a:spcPct val="0"/>
              </a:spcBef>
            </a:pPr>
            <a:r>
              <a:rPr lang="en-US" sz="1947">
                <a:solidFill>
                  <a:srgbClr val="FFF5FE"/>
                </a:solidFill>
                <a:latin typeface="Fira Code"/>
                <a:ea typeface="Fira Code"/>
                <a:cs typeface="Fira Code"/>
                <a:sym typeface="Fira Code"/>
              </a:rPr>
              <a:t>.move-animation { transform: translateX(300px); transition: transform 1s; }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209338" y="8265444"/>
            <a:ext cx="3324860" cy="1367506"/>
            <a:chOff x="0" y="0"/>
            <a:chExt cx="4433146" cy="182334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903073" y="0"/>
              <a:ext cx="627001" cy="1119645"/>
            </a:xfrm>
            <a:custGeom>
              <a:avLst/>
              <a:gdLst/>
              <a:ahLst/>
              <a:cxnLst/>
              <a:rect r="r" b="b" t="t" l="l"/>
              <a:pathLst>
                <a:path h="1119645" w="627001">
                  <a:moveTo>
                    <a:pt x="0" y="0"/>
                  </a:moveTo>
                  <a:lnTo>
                    <a:pt x="627001" y="0"/>
                  </a:lnTo>
                  <a:lnTo>
                    <a:pt x="627001" y="1119645"/>
                  </a:lnTo>
                  <a:lnTo>
                    <a:pt x="0" y="11196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1238083"/>
              <a:ext cx="4433146" cy="5852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rtl="true">
                <a:lnSpc>
                  <a:spcPts val="3874"/>
                </a:lnSpc>
                <a:spcBef>
                  <a:spcPct val="0"/>
                </a:spcBef>
              </a:pPr>
              <a:r>
                <a:rPr lang="he-IL" sz="2499">
                  <a:solidFill>
                    <a:srgbClr val="8F8E92"/>
                  </a:solidFill>
                  <a:latin typeface="Canva Sans"/>
                  <a:ea typeface="Canva Sans"/>
                  <a:cs typeface="Canva Sans"/>
                  <a:sym typeface="Canva Sans"/>
                  <a:rtl val="true"/>
                </a:rPr>
                <a:t>זוז </a:t>
              </a:r>
              <a:r>
                <a:rPr lang="en-US" sz="2499">
                  <a:solidFill>
                    <a:srgbClr val="8F8E92"/>
                  </a:solidFill>
                  <a:latin typeface="Canva Sans"/>
                  <a:ea typeface="Canva Sans"/>
                  <a:cs typeface="Canva Sans"/>
                  <a:sym typeface="Canva Sans"/>
                </a:rPr>
                <a:t>300</a:t>
              </a:r>
              <a:r>
                <a:rPr lang="he-IL" sz="2499">
                  <a:solidFill>
                    <a:srgbClr val="8F8E92"/>
                  </a:solidFill>
                  <a:latin typeface="Canva Sans"/>
                  <a:ea typeface="Canva Sans"/>
                  <a:cs typeface="Canva Sans"/>
                  <a:sym typeface="Canva Sans"/>
                  <a:rtl val="true"/>
                </a:rPr>
                <a:t> פיקלים על ציר ה</a:t>
              </a:r>
              <a:r>
                <a:rPr lang="en-US" sz="2499">
                  <a:solidFill>
                    <a:srgbClr val="8F8E92"/>
                  </a:solidFill>
                  <a:latin typeface="Canva Sans"/>
                  <a:ea typeface="Canva Sans"/>
                  <a:cs typeface="Canva Sans"/>
                  <a:sym typeface="Canva Sans"/>
                </a:rPr>
                <a:t>x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298387" y="6478607"/>
            <a:ext cx="4193207" cy="1384655"/>
            <a:chOff x="0" y="0"/>
            <a:chExt cx="5590943" cy="1846207"/>
          </a:xfrm>
        </p:grpSpPr>
        <p:sp>
          <p:nvSpPr>
            <p:cNvPr name="Freeform 16" id="16"/>
            <p:cNvSpPr/>
            <p:nvPr/>
          </p:nvSpPr>
          <p:spPr>
            <a:xfrm flipH="false" flipV="false" rot="9451781">
              <a:off x="4630174" y="438898"/>
              <a:ext cx="737186" cy="1316403"/>
            </a:xfrm>
            <a:custGeom>
              <a:avLst/>
              <a:gdLst/>
              <a:ahLst/>
              <a:cxnLst/>
              <a:rect r="r" b="b" t="t" l="l"/>
              <a:pathLst>
                <a:path h="1316403" w="737186">
                  <a:moveTo>
                    <a:pt x="0" y="0"/>
                  </a:moveTo>
                  <a:lnTo>
                    <a:pt x="737186" y="0"/>
                  </a:lnTo>
                  <a:lnTo>
                    <a:pt x="737186" y="1316403"/>
                  </a:lnTo>
                  <a:lnTo>
                    <a:pt x="0" y="13164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-85725"/>
              <a:ext cx="4642273" cy="5852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rtl="true">
                <a:lnSpc>
                  <a:spcPts val="3874"/>
                </a:lnSpc>
                <a:spcBef>
                  <a:spcPct val="0"/>
                </a:spcBef>
              </a:pPr>
              <a:r>
                <a:rPr lang="he-IL" sz="2499">
                  <a:solidFill>
                    <a:srgbClr val="8F8E92"/>
                  </a:solidFill>
                  <a:latin typeface="Canva Sans"/>
                  <a:ea typeface="Canva Sans"/>
                  <a:cs typeface="Canva Sans"/>
                  <a:sym typeface="Canva Sans"/>
                  <a:rtl val="true"/>
                </a:rPr>
                <a:t>סיים את התנועה תוך שניה 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987309" y="3850978"/>
            <a:ext cx="3763169" cy="1603086"/>
            <a:chOff x="0" y="0"/>
            <a:chExt cx="5017558" cy="2137448"/>
          </a:xfrm>
        </p:grpSpPr>
        <p:sp>
          <p:nvSpPr>
            <p:cNvPr name="Freeform 19" id="19"/>
            <p:cNvSpPr/>
            <p:nvPr/>
          </p:nvSpPr>
          <p:spPr>
            <a:xfrm flipH="false" flipV="false" rot="9451781">
              <a:off x="2304122" y="730139"/>
              <a:ext cx="737186" cy="1316403"/>
            </a:xfrm>
            <a:custGeom>
              <a:avLst/>
              <a:gdLst/>
              <a:ahLst/>
              <a:cxnLst/>
              <a:rect r="r" b="b" t="t" l="l"/>
              <a:pathLst>
                <a:path h="1316403" w="737186">
                  <a:moveTo>
                    <a:pt x="0" y="0"/>
                  </a:moveTo>
                  <a:lnTo>
                    <a:pt x="737186" y="0"/>
                  </a:lnTo>
                  <a:lnTo>
                    <a:pt x="737186" y="1316403"/>
                  </a:lnTo>
                  <a:lnTo>
                    <a:pt x="0" y="13164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0" y="-85725"/>
              <a:ext cx="5017558" cy="5852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rtl="true">
                <a:lnSpc>
                  <a:spcPts val="3874"/>
                </a:lnSpc>
                <a:spcBef>
                  <a:spcPct val="0"/>
                </a:spcBef>
              </a:pPr>
              <a:r>
                <a:rPr lang="he-IL" sz="2499">
                  <a:solidFill>
                    <a:srgbClr val="8F8E92"/>
                  </a:solidFill>
                  <a:latin typeface="Canva Sans"/>
                  <a:ea typeface="Canva Sans"/>
                  <a:cs typeface="Canva Sans"/>
                  <a:sym typeface="Canva Sans"/>
                  <a:rtl val="true"/>
                </a:rPr>
                <a:t>טען את האלמנט בשם “</a:t>
              </a:r>
              <a:r>
                <a:rPr lang="en-US" sz="2499">
                  <a:solidFill>
                    <a:srgbClr val="8F8E92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box</a:t>
              </a:r>
              <a:r>
                <a:rPr lang="ar-EG" sz="2499">
                  <a:solidFill>
                    <a:srgbClr val="8F8E92"/>
                  </a:solidFill>
                  <a:latin typeface="Canva Sans"/>
                  <a:ea typeface="Canva Sans"/>
                  <a:cs typeface="Canva Sans"/>
                  <a:sym typeface="Canva Sans"/>
                  <a:rtl val="true"/>
                </a:rPr>
                <a:t>”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622432" y="3792926"/>
            <a:ext cx="4046855" cy="1831967"/>
            <a:chOff x="0" y="0"/>
            <a:chExt cx="5395807" cy="2442623"/>
          </a:xfrm>
        </p:grpSpPr>
        <p:sp>
          <p:nvSpPr>
            <p:cNvPr name="Freeform 22" id="22"/>
            <p:cNvSpPr/>
            <p:nvPr/>
          </p:nvSpPr>
          <p:spPr>
            <a:xfrm flipH="true" flipV="false" rot="-531663">
              <a:off x="3318251" y="1217020"/>
              <a:ext cx="844971" cy="1167491"/>
            </a:xfrm>
            <a:custGeom>
              <a:avLst/>
              <a:gdLst/>
              <a:ahLst/>
              <a:cxnLst/>
              <a:rect r="r" b="b" t="t" l="l"/>
              <a:pathLst>
                <a:path h="1167491" w="844971">
                  <a:moveTo>
                    <a:pt x="844971" y="0"/>
                  </a:moveTo>
                  <a:lnTo>
                    <a:pt x="0" y="0"/>
                  </a:lnTo>
                  <a:lnTo>
                    <a:pt x="0" y="1167491"/>
                  </a:lnTo>
                  <a:lnTo>
                    <a:pt x="844971" y="1167491"/>
                  </a:lnTo>
                  <a:lnTo>
                    <a:pt x="844971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0" y="-28575"/>
              <a:ext cx="5395807" cy="1074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74"/>
                </a:lnSpc>
              </a:pPr>
              <a:r>
                <a:rPr lang="he-IL" sz="2499">
                  <a:solidFill>
                    <a:srgbClr val="8F8E92"/>
                  </a:solidFill>
                  <a:latin typeface="Canva Sans"/>
                  <a:ea typeface="Canva Sans"/>
                  <a:cs typeface="Canva Sans"/>
                  <a:sym typeface="Canva Sans"/>
                  <a:rtl val="true"/>
                </a:rPr>
                <a:t>יישם עליו את הפעולה שנקראת</a:t>
              </a:r>
              <a:r>
                <a:rPr lang="en-US" sz="2499">
                  <a:solidFill>
                    <a:srgbClr val="8F8E92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</a:p>
            <a:p>
              <a:pPr algn="l">
                <a:lnSpc>
                  <a:spcPts val="3274"/>
                </a:lnSpc>
              </a:pPr>
              <a:r>
                <a:rPr lang="en-US" sz="2499">
                  <a:solidFill>
                    <a:srgbClr val="8F8E92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move animation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0B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1304000" y="-1977908"/>
            <a:ext cx="4341335" cy="4522224"/>
          </a:xfrm>
          <a:custGeom>
            <a:avLst/>
            <a:gdLst/>
            <a:ahLst/>
            <a:cxnLst/>
            <a:rect r="r" b="b" t="t" l="l"/>
            <a:pathLst>
              <a:path h="4522224" w="4341335">
                <a:moveTo>
                  <a:pt x="4341335" y="4522224"/>
                </a:moveTo>
                <a:lnTo>
                  <a:pt x="0" y="4522224"/>
                </a:lnTo>
                <a:lnTo>
                  <a:pt x="0" y="0"/>
                </a:lnTo>
                <a:lnTo>
                  <a:pt x="4341335" y="0"/>
                </a:lnTo>
                <a:lnTo>
                  <a:pt x="4341335" y="452222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885972" y="6853257"/>
            <a:ext cx="4280976" cy="4810086"/>
          </a:xfrm>
          <a:custGeom>
            <a:avLst/>
            <a:gdLst/>
            <a:ahLst/>
            <a:cxnLst/>
            <a:rect r="r" b="b" t="t" l="l"/>
            <a:pathLst>
              <a:path h="4810086" w="4280976">
                <a:moveTo>
                  <a:pt x="0" y="0"/>
                </a:moveTo>
                <a:lnTo>
                  <a:pt x="4280976" y="0"/>
                </a:lnTo>
                <a:lnTo>
                  <a:pt x="4280976" y="4810086"/>
                </a:lnTo>
                <a:lnTo>
                  <a:pt x="0" y="4810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3396618" y="501014"/>
            <a:ext cx="14182159" cy="3020436"/>
            <a:chOff x="0" y="0"/>
            <a:chExt cx="18909546" cy="4027248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9540417" y="75784"/>
              <a:ext cx="797943" cy="798395"/>
              <a:chOff x="0" y="0"/>
              <a:chExt cx="157618" cy="157708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57618" cy="157708"/>
              </a:xfrm>
              <a:custGeom>
                <a:avLst/>
                <a:gdLst/>
                <a:ahLst/>
                <a:cxnLst/>
                <a:rect r="r" b="b" t="t" l="l"/>
                <a:pathLst>
                  <a:path h="157708" w="157618">
                    <a:moveTo>
                      <a:pt x="78809" y="0"/>
                    </a:moveTo>
                    <a:lnTo>
                      <a:pt x="78809" y="0"/>
                    </a:lnTo>
                    <a:cubicBezTo>
                      <a:pt x="122334" y="0"/>
                      <a:pt x="157618" y="35284"/>
                      <a:pt x="157618" y="78809"/>
                    </a:cubicBezTo>
                    <a:lnTo>
                      <a:pt x="157618" y="78898"/>
                    </a:lnTo>
                    <a:cubicBezTo>
                      <a:pt x="157618" y="99800"/>
                      <a:pt x="149315" y="119845"/>
                      <a:pt x="134536" y="134625"/>
                    </a:cubicBezTo>
                    <a:cubicBezTo>
                      <a:pt x="119756" y="149404"/>
                      <a:pt x="99711" y="157708"/>
                      <a:pt x="78809" y="157708"/>
                    </a:cubicBezTo>
                    <a:lnTo>
                      <a:pt x="78809" y="157708"/>
                    </a:lnTo>
                    <a:cubicBezTo>
                      <a:pt x="57908" y="157708"/>
                      <a:pt x="37862" y="149404"/>
                      <a:pt x="23083" y="134625"/>
                    </a:cubicBezTo>
                    <a:cubicBezTo>
                      <a:pt x="8303" y="119845"/>
                      <a:pt x="0" y="99800"/>
                      <a:pt x="0" y="78898"/>
                    </a:cubicBezTo>
                    <a:lnTo>
                      <a:pt x="0" y="78809"/>
                    </a:lnTo>
                    <a:cubicBezTo>
                      <a:pt x="0" y="57908"/>
                      <a:pt x="8303" y="37862"/>
                      <a:pt x="23083" y="23083"/>
                    </a:cubicBezTo>
                    <a:cubicBezTo>
                      <a:pt x="37862" y="8303"/>
                      <a:pt x="57908" y="0"/>
                      <a:pt x="7880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211144">
                      <a:alpha val="100000"/>
                    </a:srgbClr>
                  </a:gs>
                  <a:gs pos="100000">
                    <a:srgbClr val="170B32">
                      <a:alpha val="100000"/>
                    </a:srgbClr>
                  </a:gs>
                </a:gsLst>
                <a:lin ang="0"/>
              </a:gradFill>
              <a:ln w="19050" cap="sq">
                <a:gradFill>
                  <a:gsLst>
                    <a:gs pos="0">
                      <a:srgbClr val="8F1AB3">
                        <a:alpha val="100000"/>
                      </a:srgbClr>
                    </a:gs>
                    <a:gs pos="100000">
                      <a:srgbClr val="4C128F">
                        <a:alpha val="100000"/>
                      </a:srgbClr>
                    </a:gs>
                  </a:gsLst>
                  <a:lin ang="2700000"/>
                </a:gra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85725"/>
                <a:ext cx="157618" cy="243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41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9692967" y="176740"/>
              <a:ext cx="492843" cy="596481"/>
            </a:xfrm>
            <a:custGeom>
              <a:avLst/>
              <a:gdLst/>
              <a:ahLst/>
              <a:cxnLst/>
              <a:rect r="r" b="b" t="t" l="l"/>
              <a:pathLst>
                <a:path h="596481" w="492843">
                  <a:moveTo>
                    <a:pt x="0" y="0"/>
                  </a:moveTo>
                  <a:lnTo>
                    <a:pt x="492843" y="0"/>
                  </a:lnTo>
                  <a:lnTo>
                    <a:pt x="492843" y="596482"/>
                  </a:lnTo>
                  <a:lnTo>
                    <a:pt x="0" y="5964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0722547" y="38100"/>
              <a:ext cx="6963145" cy="876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4500" spc="-270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</a:rPr>
                <a:t>The Messnger  - MCP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936417"/>
              <a:ext cx="17340199" cy="6193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rtl="true">
                <a:lnSpc>
                  <a:spcPts val="3520"/>
                </a:lnSpc>
              </a:pPr>
              <a:r>
                <a:rPr lang="he-IL" sz="3200" spc="-48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איש הקשר שדואג לתקשר בין כולם ולנסות למנוע טלפונים שבורים.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823712"/>
              <a:ext cx="17340199" cy="1203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rtl="true">
                <a:lnSpc>
                  <a:spcPts val="3520"/>
                </a:lnSpc>
              </a:pPr>
              <a:r>
                <a:rPr lang="he-IL" sz="3200" spc="-48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ה</a:t>
              </a:r>
              <a:r>
                <a:rPr lang="en-US" sz="3200" spc="-48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</a:rPr>
                <a:t>MCP</a:t>
              </a:r>
              <a:r>
                <a:rPr lang="he-IL" sz="3200" spc="-48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 מעביר מידע ממודל השפה את הקוד ל</a:t>
              </a:r>
              <a:r>
                <a:rPr lang="en-US" sz="3200" spc="-48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</a:rPr>
                <a:t>Remotion Studio</a:t>
              </a:r>
              <a:r>
                <a:rPr lang="he-IL" sz="3200" spc="-48">
                  <a:solidFill>
                    <a:srgbClr val="FFF5FE"/>
                  </a:solidFill>
                  <a:latin typeface="Rubik"/>
                  <a:ea typeface="Rubik"/>
                  <a:cs typeface="Rubik"/>
                  <a:sym typeface="Rubik"/>
                  <a:rtl val="true"/>
                </a:rPr>
                <a:t> שאחראית על לרנדר את הוידאו בפועל ולנגן אותו. </a:t>
              </a:r>
            </a:p>
          </p:txBody>
        </p:sp>
        <p:sp>
          <p:nvSpPr>
            <p:cNvPr name="Freeform 12" id="12"/>
            <p:cNvSpPr/>
            <p:nvPr/>
          </p:nvSpPr>
          <p:spPr>
            <a:xfrm flipH="false" flipV="false" rot="0">
              <a:off x="17902507" y="246381"/>
              <a:ext cx="1007039" cy="1336038"/>
            </a:xfrm>
            <a:custGeom>
              <a:avLst/>
              <a:gdLst/>
              <a:ahLst/>
              <a:cxnLst/>
              <a:rect r="r" b="b" t="t" l="l"/>
              <a:pathLst>
                <a:path h="1336038" w="1007039">
                  <a:moveTo>
                    <a:pt x="0" y="0"/>
                  </a:moveTo>
                  <a:lnTo>
                    <a:pt x="1007039" y="0"/>
                  </a:lnTo>
                  <a:lnTo>
                    <a:pt x="1007039" y="1336038"/>
                  </a:lnTo>
                  <a:lnTo>
                    <a:pt x="0" y="1336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528052" y="6181725"/>
            <a:ext cx="5391376" cy="3194390"/>
          </a:xfrm>
          <a:custGeom>
            <a:avLst/>
            <a:gdLst/>
            <a:ahLst/>
            <a:cxnLst/>
            <a:rect r="r" b="b" t="t" l="l"/>
            <a:pathLst>
              <a:path h="3194390" w="5391376">
                <a:moveTo>
                  <a:pt x="0" y="0"/>
                </a:moveTo>
                <a:lnTo>
                  <a:pt x="5391376" y="0"/>
                </a:lnTo>
                <a:lnTo>
                  <a:pt x="5391376" y="3194390"/>
                </a:lnTo>
                <a:lnTo>
                  <a:pt x="0" y="31943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950959" y="6181725"/>
            <a:ext cx="6250179" cy="2593824"/>
          </a:xfrm>
          <a:custGeom>
            <a:avLst/>
            <a:gdLst/>
            <a:ahLst/>
            <a:cxnLst/>
            <a:rect r="r" b="b" t="t" l="l"/>
            <a:pathLst>
              <a:path h="2593824" w="6250179">
                <a:moveTo>
                  <a:pt x="0" y="0"/>
                </a:moveTo>
                <a:lnTo>
                  <a:pt x="6250178" y="0"/>
                </a:lnTo>
                <a:lnTo>
                  <a:pt x="6250178" y="2593824"/>
                </a:lnTo>
                <a:lnTo>
                  <a:pt x="0" y="259382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6797494">
            <a:off x="7362503" y="4433971"/>
            <a:ext cx="2145380" cy="3154971"/>
          </a:xfrm>
          <a:custGeom>
            <a:avLst/>
            <a:gdLst/>
            <a:ahLst/>
            <a:cxnLst/>
            <a:rect r="r" b="b" t="t" l="l"/>
            <a:pathLst>
              <a:path h="3154971" w="2145380">
                <a:moveTo>
                  <a:pt x="2145380" y="0"/>
                </a:moveTo>
                <a:lnTo>
                  <a:pt x="0" y="0"/>
                </a:lnTo>
                <a:lnTo>
                  <a:pt x="0" y="3154972"/>
                </a:lnTo>
                <a:lnTo>
                  <a:pt x="2145380" y="3154972"/>
                </a:lnTo>
                <a:lnTo>
                  <a:pt x="214538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7106428" y="7083200"/>
            <a:ext cx="2175100" cy="2175100"/>
            <a:chOff x="0" y="0"/>
            <a:chExt cx="2900133" cy="290013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900133" cy="2900133"/>
            </a:xfrm>
            <a:custGeom>
              <a:avLst/>
              <a:gdLst/>
              <a:ahLst/>
              <a:cxnLst/>
              <a:rect r="r" b="b" t="t" l="l"/>
              <a:pathLst>
                <a:path h="2900133" w="2900133">
                  <a:moveTo>
                    <a:pt x="0" y="0"/>
                  </a:moveTo>
                  <a:lnTo>
                    <a:pt x="2900133" y="0"/>
                  </a:lnTo>
                  <a:lnTo>
                    <a:pt x="2900133" y="2900133"/>
                  </a:lnTo>
                  <a:lnTo>
                    <a:pt x="0" y="2900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248463" y="1153310"/>
              <a:ext cx="2491528" cy="5173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rtl="true">
                <a:lnSpc>
                  <a:spcPts val="3410"/>
                </a:lnSpc>
                <a:spcBef>
                  <a:spcPct val="0"/>
                </a:spcBef>
              </a:pPr>
              <a:r>
                <a:rPr lang="he-IL" b="true" sz="2200">
                  <a:solidFill>
                    <a:srgbClr val="FFF5FE"/>
                  </a:solidFill>
                  <a:latin typeface="Canva Sans Bold"/>
                  <a:ea typeface="Canva Sans Bold"/>
                  <a:cs typeface="Canva Sans Bold"/>
                  <a:sym typeface="Canva Sans Bold"/>
                  <a:rtl val="true"/>
                </a:rPr>
                <a:t>היוש! אני </a:t>
              </a:r>
              <a:r>
                <a:rPr lang="en-US" b="true" sz="2200">
                  <a:solidFill>
                    <a:srgbClr val="FFF5FE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mcp</a:t>
              </a:r>
              <a:r>
                <a:rPr lang="ar-EG" b="true" sz="2200">
                  <a:solidFill>
                    <a:srgbClr val="FFF5FE"/>
                  </a:solidFill>
                  <a:latin typeface="Canva Sans Bold"/>
                  <a:ea typeface="Canva Sans Bold"/>
                  <a:cs typeface="Canva Sans Bold"/>
                  <a:sym typeface="Canva Sans Bold"/>
                  <a:rtl val="true"/>
                </a:rPr>
                <a:t>!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0B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1304000" y="-1977908"/>
            <a:ext cx="4341335" cy="4522224"/>
          </a:xfrm>
          <a:custGeom>
            <a:avLst/>
            <a:gdLst/>
            <a:ahLst/>
            <a:cxnLst/>
            <a:rect r="r" b="b" t="t" l="l"/>
            <a:pathLst>
              <a:path h="4522224" w="4341335">
                <a:moveTo>
                  <a:pt x="4341335" y="4522224"/>
                </a:moveTo>
                <a:lnTo>
                  <a:pt x="0" y="4522224"/>
                </a:lnTo>
                <a:lnTo>
                  <a:pt x="0" y="0"/>
                </a:lnTo>
                <a:lnTo>
                  <a:pt x="4341335" y="0"/>
                </a:lnTo>
                <a:lnTo>
                  <a:pt x="4341335" y="452222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885972" y="6853257"/>
            <a:ext cx="4280976" cy="4810086"/>
          </a:xfrm>
          <a:custGeom>
            <a:avLst/>
            <a:gdLst/>
            <a:ahLst/>
            <a:cxnLst/>
            <a:rect r="r" b="b" t="t" l="l"/>
            <a:pathLst>
              <a:path h="4810086" w="4280976">
                <a:moveTo>
                  <a:pt x="0" y="0"/>
                </a:moveTo>
                <a:lnTo>
                  <a:pt x="4280976" y="0"/>
                </a:lnTo>
                <a:lnTo>
                  <a:pt x="4280976" y="4810086"/>
                </a:lnTo>
                <a:lnTo>
                  <a:pt x="0" y="4810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11777334" y="1289998"/>
            <a:ext cx="5801443" cy="1106804"/>
            <a:chOff x="0" y="0"/>
            <a:chExt cx="7735257" cy="14757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6728219" y="139700"/>
              <a:ext cx="1007039" cy="1336038"/>
            </a:xfrm>
            <a:custGeom>
              <a:avLst/>
              <a:gdLst/>
              <a:ahLst/>
              <a:cxnLst/>
              <a:rect r="r" b="b" t="t" l="l"/>
              <a:pathLst>
                <a:path h="1336038" w="1007039">
                  <a:moveTo>
                    <a:pt x="0" y="0"/>
                  </a:moveTo>
                  <a:lnTo>
                    <a:pt x="1007038" y="0"/>
                  </a:lnTo>
                  <a:lnTo>
                    <a:pt x="1007038" y="1336038"/>
                  </a:lnTo>
                  <a:lnTo>
                    <a:pt x="0" y="1336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6" id="6"/>
            <p:cNvGrpSpPr/>
            <p:nvPr/>
          </p:nvGrpSpPr>
          <p:grpSpPr>
            <a:xfrm rot="0">
              <a:off x="0" y="38100"/>
              <a:ext cx="797943" cy="798395"/>
              <a:chOff x="0" y="0"/>
              <a:chExt cx="157618" cy="15770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7618" cy="157708"/>
              </a:xfrm>
              <a:custGeom>
                <a:avLst/>
                <a:gdLst/>
                <a:ahLst/>
                <a:cxnLst/>
                <a:rect r="r" b="b" t="t" l="l"/>
                <a:pathLst>
                  <a:path h="157708" w="157618">
                    <a:moveTo>
                      <a:pt x="78809" y="0"/>
                    </a:moveTo>
                    <a:lnTo>
                      <a:pt x="78809" y="0"/>
                    </a:lnTo>
                    <a:cubicBezTo>
                      <a:pt x="122334" y="0"/>
                      <a:pt x="157618" y="35284"/>
                      <a:pt x="157618" y="78809"/>
                    </a:cubicBezTo>
                    <a:lnTo>
                      <a:pt x="157618" y="78898"/>
                    </a:lnTo>
                    <a:cubicBezTo>
                      <a:pt x="157618" y="99800"/>
                      <a:pt x="149315" y="119845"/>
                      <a:pt x="134536" y="134625"/>
                    </a:cubicBezTo>
                    <a:cubicBezTo>
                      <a:pt x="119756" y="149404"/>
                      <a:pt x="99711" y="157708"/>
                      <a:pt x="78809" y="157708"/>
                    </a:cubicBezTo>
                    <a:lnTo>
                      <a:pt x="78809" y="157708"/>
                    </a:lnTo>
                    <a:cubicBezTo>
                      <a:pt x="57908" y="157708"/>
                      <a:pt x="37862" y="149404"/>
                      <a:pt x="23083" y="134625"/>
                    </a:cubicBezTo>
                    <a:cubicBezTo>
                      <a:pt x="8303" y="119845"/>
                      <a:pt x="0" y="99800"/>
                      <a:pt x="0" y="78898"/>
                    </a:cubicBezTo>
                    <a:lnTo>
                      <a:pt x="0" y="78809"/>
                    </a:lnTo>
                    <a:cubicBezTo>
                      <a:pt x="0" y="57908"/>
                      <a:pt x="8303" y="37862"/>
                      <a:pt x="23083" y="23083"/>
                    </a:cubicBezTo>
                    <a:cubicBezTo>
                      <a:pt x="37862" y="8303"/>
                      <a:pt x="57908" y="0"/>
                      <a:pt x="7880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211144">
                      <a:alpha val="100000"/>
                    </a:srgbClr>
                  </a:gs>
                  <a:gs pos="100000">
                    <a:srgbClr val="170B32">
                      <a:alpha val="100000"/>
                    </a:srgbClr>
                  </a:gs>
                </a:gsLst>
                <a:lin ang="0"/>
              </a:gradFill>
              <a:ln w="19050" cap="sq">
                <a:gradFill>
                  <a:gsLst>
                    <a:gs pos="0">
                      <a:srgbClr val="8F1AB3">
                        <a:alpha val="100000"/>
                      </a:srgbClr>
                    </a:gs>
                    <a:gs pos="100000">
                      <a:srgbClr val="4C128F">
                        <a:alpha val="100000"/>
                      </a:srgbClr>
                    </a:gs>
                  </a:gsLst>
                  <a:lin ang="2700000"/>
                </a:gra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76200"/>
                <a:ext cx="157618" cy="2339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41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152550" y="100957"/>
              <a:ext cx="492843" cy="596481"/>
            </a:xfrm>
            <a:custGeom>
              <a:avLst/>
              <a:gdLst/>
              <a:ahLst/>
              <a:cxnLst/>
              <a:rect r="r" b="b" t="t" l="l"/>
              <a:pathLst>
                <a:path h="596481" w="492843">
                  <a:moveTo>
                    <a:pt x="0" y="0"/>
                  </a:moveTo>
                  <a:lnTo>
                    <a:pt x="492843" y="0"/>
                  </a:lnTo>
                  <a:lnTo>
                    <a:pt x="492843" y="596481"/>
                  </a:lnTo>
                  <a:lnTo>
                    <a:pt x="0" y="5964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182130" y="38100"/>
              <a:ext cx="5102036" cy="876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4500" spc="-270">
                  <a:solidFill>
                    <a:srgbClr val="FFF5FE"/>
                  </a:solidFill>
                  <a:latin typeface="Dangwa"/>
                  <a:ea typeface="Dangwa"/>
                  <a:cs typeface="Dangwa"/>
                  <a:sym typeface="Dangwa"/>
                </a:rPr>
                <a:t>The don  - DOCKER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24377" y="3179319"/>
            <a:ext cx="8619623" cy="4783891"/>
          </a:xfrm>
          <a:custGeom>
            <a:avLst/>
            <a:gdLst/>
            <a:ahLst/>
            <a:cxnLst/>
            <a:rect r="r" b="b" t="t" l="l"/>
            <a:pathLst>
              <a:path h="4783891" w="8619623">
                <a:moveTo>
                  <a:pt x="0" y="0"/>
                </a:moveTo>
                <a:lnTo>
                  <a:pt x="8619623" y="0"/>
                </a:lnTo>
                <a:lnTo>
                  <a:pt x="8619623" y="4783890"/>
                </a:lnTo>
                <a:lnTo>
                  <a:pt x="0" y="47838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041814" y="3198369"/>
            <a:ext cx="7715850" cy="3526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3520"/>
              </a:lnSpc>
            </a:pPr>
            <a:r>
              <a:rPr lang="he-IL" sz="3200" spc="-48">
                <a:solidFill>
                  <a:srgbClr val="FFF5FE"/>
                </a:solidFill>
                <a:latin typeface="Rubik"/>
                <a:ea typeface="Rubik"/>
                <a:cs typeface="Rubik"/>
                <a:sym typeface="Rubik"/>
                <a:rtl val="true"/>
              </a:rPr>
              <a:t>המנהל שבלעדיו שום דבר לא יעבוד.</a:t>
            </a:r>
          </a:p>
          <a:p>
            <a:pPr algn="r" rtl="true">
              <a:lnSpc>
                <a:spcPts val="3520"/>
              </a:lnSpc>
            </a:pPr>
          </a:p>
          <a:p>
            <a:pPr algn="r" rtl="true">
              <a:lnSpc>
                <a:spcPts val="3520"/>
              </a:lnSpc>
            </a:pPr>
            <a:r>
              <a:rPr lang="he-IL" sz="3200" spc="-48">
                <a:solidFill>
                  <a:srgbClr val="FFF5FE"/>
                </a:solidFill>
                <a:latin typeface="Rubik"/>
                <a:ea typeface="Rubik"/>
                <a:cs typeface="Rubik"/>
                <a:sym typeface="Rubik"/>
                <a:rtl val="true"/>
              </a:rPr>
              <a:t>דוקר היא פלטפורמה שיוצרת “מרחב מבודד” להרצת שירותים ותוכנות במחשב שלנו.</a:t>
            </a:r>
          </a:p>
          <a:p>
            <a:pPr algn="r" rtl="true">
              <a:lnSpc>
                <a:spcPts val="3520"/>
              </a:lnSpc>
            </a:pPr>
          </a:p>
          <a:p>
            <a:pPr algn="r" rtl="true">
              <a:lnSpc>
                <a:spcPts val="3520"/>
              </a:lnSpc>
            </a:pPr>
            <a:r>
              <a:rPr lang="he-IL" sz="3200" spc="-48">
                <a:solidFill>
                  <a:srgbClr val="FFF5FE"/>
                </a:solidFill>
                <a:latin typeface="Rubik"/>
                <a:ea typeface="Rubik"/>
                <a:cs typeface="Rubik"/>
                <a:sym typeface="Rubik"/>
                <a:rtl val="true"/>
              </a:rPr>
              <a:t>זה אומר שלא משנה מה מערכת ההפעלה שלנו, מבנה התיקיות שלנו או כל פרמטר אחר כמעט - התוכנה תעבוד דומה בכל מקום שבו דוקר מותקן.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0B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1304000" y="-1977908"/>
            <a:ext cx="4341335" cy="4522224"/>
          </a:xfrm>
          <a:custGeom>
            <a:avLst/>
            <a:gdLst/>
            <a:ahLst/>
            <a:cxnLst/>
            <a:rect r="r" b="b" t="t" l="l"/>
            <a:pathLst>
              <a:path h="4522224" w="4341335">
                <a:moveTo>
                  <a:pt x="4341335" y="4522224"/>
                </a:moveTo>
                <a:lnTo>
                  <a:pt x="0" y="4522224"/>
                </a:lnTo>
                <a:lnTo>
                  <a:pt x="0" y="0"/>
                </a:lnTo>
                <a:lnTo>
                  <a:pt x="4341335" y="0"/>
                </a:lnTo>
                <a:lnTo>
                  <a:pt x="4341335" y="452222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885972" y="6853257"/>
            <a:ext cx="4280976" cy="4810086"/>
          </a:xfrm>
          <a:custGeom>
            <a:avLst/>
            <a:gdLst/>
            <a:ahLst/>
            <a:cxnLst/>
            <a:rect r="r" b="b" t="t" l="l"/>
            <a:pathLst>
              <a:path h="4810086" w="4280976">
                <a:moveTo>
                  <a:pt x="0" y="0"/>
                </a:moveTo>
                <a:lnTo>
                  <a:pt x="4280976" y="0"/>
                </a:lnTo>
                <a:lnTo>
                  <a:pt x="4280976" y="4810086"/>
                </a:lnTo>
                <a:lnTo>
                  <a:pt x="0" y="4810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2395356" y="2177290"/>
            <a:ext cx="7168532" cy="1067753"/>
            <a:chOff x="0" y="0"/>
            <a:chExt cx="9558043" cy="1423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8551004" y="87632"/>
              <a:ext cx="1007039" cy="1336038"/>
            </a:xfrm>
            <a:custGeom>
              <a:avLst/>
              <a:gdLst/>
              <a:ahLst/>
              <a:cxnLst/>
              <a:rect r="r" b="b" t="t" l="l"/>
              <a:pathLst>
                <a:path h="1336038" w="1007039">
                  <a:moveTo>
                    <a:pt x="0" y="0"/>
                  </a:moveTo>
                  <a:lnTo>
                    <a:pt x="1007039" y="0"/>
                  </a:lnTo>
                  <a:lnTo>
                    <a:pt x="1007039" y="1336038"/>
                  </a:lnTo>
                  <a:lnTo>
                    <a:pt x="0" y="1336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6" id="6"/>
            <p:cNvGrpSpPr/>
            <p:nvPr/>
          </p:nvGrpSpPr>
          <p:grpSpPr>
            <a:xfrm rot="0">
              <a:off x="0" y="38100"/>
              <a:ext cx="797943" cy="798395"/>
              <a:chOff x="0" y="0"/>
              <a:chExt cx="157618" cy="15770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7618" cy="157708"/>
              </a:xfrm>
              <a:custGeom>
                <a:avLst/>
                <a:gdLst/>
                <a:ahLst/>
                <a:cxnLst/>
                <a:rect r="r" b="b" t="t" l="l"/>
                <a:pathLst>
                  <a:path h="157708" w="157618">
                    <a:moveTo>
                      <a:pt x="78809" y="0"/>
                    </a:moveTo>
                    <a:lnTo>
                      <a:pt x="78809" y="0"/>
                    </a:lnTo>
                    <a:cubicBezTo>
                      <a:pt x="122334" y="0"/>
                      <a:pt x="157618" y="35284"/>
                      <a:pt x="157618" y="78809"/>
                    </a:cubicBezTo>
                    <a:lnTo>
                      <a:pt x="157618" y="78898"/>
                    </a:lnTo>
                    <a:cubicBezTo>
                      <a:pt x="157618" y="99800"/>
                      <a:pt x="149315" y="119845"/>
                      <a:pt x="134536" y="134625"/>
                    </a:cubicBezTo>
                    <a:cubicBezTo>
                      <a:pt x="119756" y="149404"/>
                      <a:pt x="99711" y="157708"/>
                      <a:pt x="78809" y="157708"/>
                    </a:cubicBezTo>
                    <a:lnTo>
                      <a:pt x="78809" y="157708"/>
                    </a:lnTo>
                    <a:cubicBezTo>
                      <a:pt x="57908" y="157708"/>
                      <a:pt x="37862" y="149404"/>
                      <a:pt x="23083" y="134625"/>
                    </a:cubicBezTo>
                    <a:cubicBezTo>
                      <a:pt x="8303" y="119845"/>
                      <a:pt x="0" y="99800"/>
                      <a:pt x="0" y="78898"/>
                    </a:cubicBezTo>
                    <a:lnTo>
                      <a:pt x="0" y="78809"/>
                    </a:lnTo>
                    <a:cubicBezTo>
                      <a:pt x="0" y="57908"/>
                      <a:pt x="8303" y="37862"/>
                      <a:pt x="23083" y="23083"/>
                    </a:cubicBezTo>
                    <a:cubicBezTo>
                      <a:pt x="37862" y="8303"/>
                      <a:pt x="57908" y="0"/>
                      <a:pt x="78809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211144">
                      <a:alpha val="100000"/>
                    </a:srgbClr>
                  </a:gs>
                  <a:gs pos="100000">
                    <a:srgbClr val="170B32">
                      <a:alpha val="100000"/>
                    </a:srgbClr>
                  </a:gs>
                </a:gsLst>
                <a:lin ang="0"/>
              </a:gradFill>
              <a:ln w="19050" cap="sq">
                <a:gradFill>
                  <a:gsLst>
                    <a:gs pos="0">
                      <a:srgbClr val="8F1AB3">
                        <a:alpha val="100000"/>
                      </a:srgbClr>
                    </a:gs>
                    <a:gs pos="100000">
                      <a:srgbClr val="4C128F">
                        <a:alpha val="100000"/>
                      </a:srgbClr>
                    </a:gs>
                  </a:gsLst>
                  <a:lin ang="2700000"/>
                </a:gra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76200"/>
                <a:ext cx="157618" cy="2339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41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152550" y="100957"/>
              <a:ext cx="492843" cy="596481"/>
            </a:xfrm>
            <a:custGeom>
              <a:avLst/>
              <a:gdLst/>
              <a:ahLst/>
              <a:cxnLst/>
              <a:rect r="r" b="b" t="t" l="l"/>
              <a:pathLst>
                <a:path h="596481" w="492843">
                  <a:moveTo>
                    <a:pt x="0" y="0"/>
                  </a:moveTo>
                  <a:lnTo>
                    <a:pt x="492843" y="0"/>
                  </a:lnTo>
                  <a:lnTo>
                    <a:pt x="492843" y="596481"/>
                  </a:lnTo>
                  <a:lnTo>
                    <a:pt x="0" y="5964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182130" y="38100"/>
              <a:ext cx="7055612" cy="876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4500" spc="-270">
                  <a:solidFill>
                    <a:srgbClr val="FFF5FE"/>
                  </a:solidFill>
                  <a:latin typeface="Dangwa"/>
                  <a:ea typeface="Dangwa"/>
                  <a:cs typeface="Dangwa"/>
                  <a:sym typeface="Dangwa"/>
                </a:rPr>
                <a:t>The trouble makeR - ME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265980" y="2177290"/>
            <a:ext cx="5305122" cy="7355455"/>
          </a:xfrm>
          <a:custGeom>
            <a:avLst/>
            <a:gdLst/>
            <a:ahLst/>
            <a:cxnLst/>
            <a:rect r="r" b="b" t="t" l="l"/>
            <a:pathLst>
              <a:path h="7355455" w="5305122">
                <a:moveTo>
                  <a:pt x="0" y="0"/>
                </a:moveTo>
                <a:lnTo>
                  <a:pt x="5305122" y="0"/>
                </a:lnTo>
                <a:lnTo>
                  <a:pt x="5305122" y="7355455"/>
                </a:lnTo>
                <a:lnTo>
                  <a:pt x="0" y="73554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928211" y="3622510"/>
            <a:ext cx="7715850" cy="1336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3520"/>
              </a:lnSpc>
            </a:pPr>
            <a:r>
              <a:rPr lang="he-IL" sz="3200" spc="-48">
                <a:solidFill>
                  <a:srgbClr val="FFF5FE"/>
                </a:solidFill>
                <a:latin typeface="Rubik"/>
                <a:ea typeface="Rubik"/>
                <a:cs typeface="Rubik"/>
                <a:sym typeface="Rubik"/>
                <a:rtl val="true"/>
              </a:rPr>
              <a:t>מישהו שלא יודע לקרוא / לכתוב קוד גם אם יכוונו לו אקדח לרכה ושוב לקח פרויקט גדול עליו בכמה מידות (אבל זה כל הכיף)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DAG4hHFoQyo</dc:identifier>
  <dcterms:modified xsi:type="dcterms:W3CDTF">2011-08-01T06:04:30Z</dcterms:modified>
  <cp:revision>1</cp:revision>
  <dc:title> Code to Animation - with a lot of headache in between</dc:title>
</cp:coreProperties>
</file>